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7" r:id="rId1"/>
  </p:sldMasterIdLst>
  <p:notesMasterIdLst>
    <p:notesMasterId r:id="rId16"/>
  </p:notesMasterIdLst>
  <p:handoutMasterIdLst>
    <p:handoutMasterId r:id="rId17"/>
  </p:handoutMasterIdLst>
  <p:sldIdLst>
    <p:sldId id="278" r:id="rId2"/>
    <p:sldId id="302" r:id="rId3"/>
    <p:sldId id="281" r:id="rId4"/>
    <p:sldId id="303" r:id="rId5"/>
    <p:sldId id="284" r:id="rId6"/>
    <p:sldId id="286" r:id="rId7"/>
    <p:sldId id="287" r:id="rId8"/>
    <p:sldId id="288" r:id="rId9"/>
    <p:sldId id="297" r:id="rId10"/>
    <p:sldId id="301" r:id="rId11"/>
    <p:sldId id="293" r:id="rId12"/>
    <p:sldId id="300" r:id="rId13"/>
    <p:sldId id="305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n Lipinsk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6D5EE"/>
    <a:srgbClr val="43ACDA"/>
    <a:srgbClr val="4C4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0" autoAdjust="0"/>
    <p:restoredTop sz="94661" autoAdjust="0"/>
  </p:normalViewPr>
  <p:slideViewPr>
    <p:cSldViewPr snapToObjects="1" showGuides="1">
      <p:cViewPr>
        <p:scale>
          <a:sx n="100" d="100"/>
          <a:sy n="100" d="100"/>
        </p:scale>
        <p:origin x="-1184" y="-80"/>
      </p:cViewPr>
      <p:guideLst>
        <p:guide orient="horz" pos="237"/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70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2" d="100"/>
          <a:sy n="132" d="100"/>
        </p:scale>
        <p:origin x="-481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0D38C-903D-D84E-A776-43A8034AD382}" type="datetime1">
              <a:rPr lang="en-US" smtClean="0"/>
              <a:pPr/>
              <a:t>2014/8/5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85A87-EA0E-2947-93B9-3269BCCDE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48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EB819-9955-384D-8D4D-6D7C38F1F2BB}" type="datetime1">
              <a:rPr lang="en-US" smtClean="0"/>
              <a:pPr/>
              <a:t>2014/8/5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CD7E7-0C57-B74C-B378-86AF402DC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60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C4D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598360" cy="936526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3200" b="0" i="0">
                <a:solidFill>
                  <a:srgbClr val="A6D5EE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ma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8" y="1821786"/>
            <a:ext cx="7714745" cy="376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0"/>
          <p:cNvSpPr>
            <a:spLocks noGrp="1"/>
          </p:cNvSpPr>
          <p:nvPr>
            <p:ph sz="quarter" idx="11" hasCustomPrompt="1"/>
          </p:nvPr>
        </p:nvSpPr>
        <p:spPr>
          <a:xfrm>
            <a:off x="329320" y="1268760"/>
            <a:ext cx="2446932" cy="183557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1pPr>
            <a:lvl2pPr marL="457200" indent="0" algn="r">
              <a:buNone/>
              <a:defRPr sz="1600" b="0" i="0">
                <a:solidFill>
                  <a:srgbClr val="4C4D50"/>
                </a:solidFill>
                <a:latin typeface="Helvetica Neue"/>
                <a:cs typeface="Helvetica Neue"/>
              </a:defRPr>
            </a:lvl2pPr>
            <a:lvl3pPr marL="914400" indent="0" algn="r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CA" dirty="0" smtClean="0"/>
              <a:t>Subtitle</a:t>
            </a:r>
            <a:endParaRPr lang="en-US" dirty="0"/>
          </a:p>
        </p:txBody>
      </p:sp>
      <p:sp>
        <p:nvSpPr>
          <p:cNvPr id="12" name="Content Placeholder 20"/>
          <p:cNvSpPr>
            <a:spLocks noGrp="1"/>
          </p:cNvSpPr>
          <p:nvPr>
            <p:ph sz="quarter" idx="12" hasCustomPrompt="1"/>
          </p:nvPr>
        </p:nvSpPr>
        <p:spPr>
          <a:xfrm>
            <a:off x="2777872" y="1268760"/>
            <a:ext cx="5070728" cy="41390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3ACDA"/>
                </a:solidFill>
                <a:latin typeface="Helvetica Neue"/>
                <a:cs typeface="Helvetica Neue"/>
              </a:defRPr>
            </a:lvl1pPr>
            <a:lvl2pPr marL="0" indent="0">
              <a:buNone/>
              <a:defRPr sz="16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2pPr>
            <a:lvl3pPr marL="914400" indent="0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329320" y="321693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2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79512" y="908720"/>
            <a:ext cx="8784976" cy="48967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C4D50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329320" y="321693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2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179512" y="133698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7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 hasCustomPrompt="1"/>
          </p:nvPr>
        </p:nvSpPr>
        <p:spPr>
          <a:xfrm>
            <a:off x="179512" y="133698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9512" y="1556792"/>
            <a:ext cx="8219109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Lorem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ipsum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valerum</a:t>
            </a:r>
            <a:endParaRPr lang="en-US" sz="2800" b="0" i="0" baseline="0" dirty="0" smtClean="0">
              <a:solidFill>
                <a:srgbClr val="4C4D50"/>
              </a:solidFill>
              <a:latin typeface="Helvetica Neue"/>
              <a:cs typeface="Helvetica Neue"/>
            </a:endParaRPr>
          </a:p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Donec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rhoncus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eros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in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nulla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dapibus</a:t>
            </a:r>
            <a:endParaRPr lang="en-US" sz="2800" b="0" i="0" baseline="0" dirty="0" smtClean="0">
              <a:solidFill>
                <a:srgbClr val="4C4D50"/>
              </a:solidFill>
              <a:latin typeface="Helvetica Neue"/>
              <a:cs typeface="Helvetica Neue"/>
            </a:endParaRPr>
          </a:p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Nam et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velit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ac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lectus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iaculis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sollicitudin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. In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rutrum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massa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vel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nisi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luctus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consequat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. </a:t>
            </a:r>
          </a:p>
          <a:p>
            <a:endParaRPr lang="en-US" sz="2800" b="0" i="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1787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8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39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2" r:id="rId2"/>
    <p:sldLayoutId id="2147483780" r:id="rId3"/>
    <p:sldLayoutId id="2147483781" r:id="rId4"/>
    <p:sldLayoutId id="2147483783" r:id="rId5"/>
    <p:sldLayoutId id="214748378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5"/>
          <p:cNvSpPr>
            <a:spLocks noGrp="1"/>
          </p:cNvSpPr>
          <p:nvPr>
            <p:ph type="title"/>
          </p:nvPr>
        </p:nvSpPr>
        <p:spPr>
          <a:xfrm>
            <a:off x="425828" y="476250"/>
            <a:ext cx="7026492" cy="1872630"/>
          </a:xfrm>
        </p:spPr>
        <p:txBody>
          <a:bodyPr/>
          <a:lstStyle/>
          <a:p>
            <a:r>
              <a:rPr lang="en-US" dirty="0" smtClean="0"/>
              <a:t>IANA Stewardship Transition and the Asia Pacific Community</a:t>
            </a:r>
            <a:endParaRPr lang="en-US" sz="3200" dirty="0"/>
          </a:p>
        </p:txBody>
      </p:sp>
      <p:pic>
        <p:nvPicPr>
          <p:cNvPr id="5" name="Picture 4" descr="Untitled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91" y="6172200"/>
            <a:ext cx="627909" cy="469408"/>
          </a:xfrm>
          <a:prstGeom prst="rect">
            <a:avLst/>
          </a:prstGeom>
        </p:spPr>
      </p:pic>
      <p:sp>
        <p:nvSpPr>
          <p:cNvPr id="4" name="Title 15"/>
          <p:cNvSpPr txBox="1">
            <a:spLocks/>
          </p:cNvSpPr>
          <p:nvPr/>
        </p:nvSpPr>
        <p:spPr>
          <a:xfrm>
            <a:off x="425828" y="4653136"/>
            <a:ext cx="7818580" cy="187263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b="0" i="0" kern="1200">
                <a:solidFill>
                  <a:srgbClr val="A6D5EE"/>
                </a:solidFill>
                <a:latin typeface="Helvetica Neue Medium"/>
                <a:ea typeface="+mj-ea"/>
                <a:cs typeface="Helvetica Neue Medium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Izumi </a:t>
            </a:r>
            <a:r>
              <a:rPr lang="en-US" sz="2400" b="1" dirty="0" err="1" smtClean="0">
                <a:solidFill>
                  <a:schemeClr val="bg1"/>
                </a:solidFill>
                <a:latin typeface="Helvetica Neue"/>
                <a:cs typeface="Helvetica Neue"/>
              </a:rPr>
              <a:t>Aizu</a:t>
            </a:r>
            <a:r>
              <a:rPr lang="en-US" sz="24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Helvetica Neue"/>
                <a:cs typeface="Helvetica Neue"/>
              </a:rPr>
              <a:t>Sivasubramanian</a:t>
            </a:r>
            <a:r>
              <a:rPr lang="en-US" sz="24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 M., Kuo-Wei Wu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Helvetica Neue"/>
                <a:cs typeface="Helvetica Neue"/>
              </a:rPr>
              <a:t>APrIGF</a:t>
            </a:r>
            <a:r>
              <a:rPr lang="en-US" sz="24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New Delhi meeting</a:t>
            </a:r>
            <a:endParaRPr lang="en-US" sz="2400" dirty="0"/>
          </a:p>
          <a:p>
            <a:r>
              <a:rPr lang="en-US" sz="2400" dirty="0" smtClean="0">
                <a:solidFill>
                  <a:schemeClr val="bg1"/>
                </a:solidFill>
              </a:rPr>
              <a:t>August 5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, 2014</a:t>
            </a:r>
          </a:p>
        </p:txBody>
      </p:sp>
    </p:spTree>
    <p:extLst>
      <p:ext uri="{BB962C8B-B14F-4D97-AF65-F5344CB8AC3E}">
        <p14:creationId xmlns:p14="http://schemas.microsoft.com/office/powerpoint/2010/main" val="203159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58" y="71130"/>
            <a:ext cx="7776864" cy="873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1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07504" y="648072"/>
            <a:ext cx="8568952" cy="6093296"/>
          </a:xfrm>
        </p:spPr>
        <p:txBody>
          <a:bodyPr/>
          <a:lstStyle/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r>
              <a:rPr lang="en-US" sz="2000" b="1" spc="-40" dirty="0" smtClean="0">
                <a:solidFill>
                  <a:srgbClr val="000000"/>
                </a:solidFill>
              </a:rPr>
              <a:t>Composition of IANA Stewardship Transition Coordination Group (ICG) announced.</a:t>
            </a: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2000" b="1" spc="-40" dirty="0" smtClean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2000" b="1" spc="-40" dirty="0" smtClean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2000" b="1" spc="-40" dirty="0" smtClean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2000" b="1" spc="-40" dirty="0" smtClean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2000" b="1" spc="-40" dirty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2000" b="1" spc="-40" dirty="0" smtClean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2000" b="1" spc="-40" dirty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2000" b="1" spc="-40" dirty="0" smtClean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2000" b="1" spc="-40" dirty="0" smtClean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2000" spc="-40" dirty="0" smtClean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endParaRPr lang="en-US" sz="1200" spc="-40" dirty="0" smtClean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</a:pPr>
            <a:r>
              <a:rPr lang="en-US" sz="1200" spc="-40" dirty="0">
                <a:solidFill>
                  <a:srgbClr val="000000"/>
                </a:solidFill>
              </a:rPr>
              <a:t> </a:t>
            </a:r>
            <a:r>
              <a:rPr lang="en-US" sz="1600" spc="-40" dirty="0" smtClean="0">
                <a:solidFill>
                  <a:srgbClr val="000000"/>
                </a:solidFill>
              </a:rPr>
              <a:t> </a:t>
            </a:r>
            <a:endParaRPr lang="en-US" spc="-40" dirty="0" smtClean="0">
              <a:solidFill>
                <a:srgbClr val="000000"/>
              </a:solidFill>
            </a:endParaRPr>
          </a:p>
          <a:p>
            <a:pPr marL="233363" lvl="2" algn="l">
              <a:spcAft>
                <a:spcPts val="600"/>
              </a:spcAft>
              <a:buClr>
                <a:srgbClr val="43ACDA"/>
              </a:buClr>
              <a:buSzPct val="125000"/>
            </a:pPr>
            <a:r>
              <a:rPr lang="en-US" sz="1200" spc="-40" dirty="0" smtClean="0">
                <a:solidFill>
                  <a:srgbClr val="000000"/>
                </a:solidFill>
              </a:rPr>
              <a:t>*17 July 2014 – The ICG accepted the GAC’s request to increase the number of GAC representatives in the ICG from two to five.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519113" lvl="2" indent="-285750" algn="l"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endParaRPr lang="en-US" sz="2000" spc="-40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260648"/>
            <a:ext cx="7123000" cy="37100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 of 3 July 2014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85053"/>
              </p:ext>
            </p:extLst>
          </p:nvPr>
        </p:nvGraphicFramePr>
        <p:xfrm>
          <a:off x="329320" y="1414727"/>
          <a:ext cx="4170673" cy="50399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94407"/>
                <a:gridCol w="2376266"/>
              </a:tblGrid>
              <a:tr h="3057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Community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Member Name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0570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ALAC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Mohamed El Bashir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31200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ALAC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Jean-Jacques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Subrenat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0570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ASO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Hartmut</a:t>
                      </a:r>
                      <a:r>
                        <a:rPr lang="en-US" sz="12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Glaser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305704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ccNSO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Xiaodong</a:t>
                      </a:r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Lee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05704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ccNSO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Mary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Uduma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305704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ccNSO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Keith Davidson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289372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ccNSO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Martin Boyle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893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GAC*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Manal</a:t>
                      </a:r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Ismail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2893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GAC*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Heather</a:t>
                      </a:r>
                      <a:r>
                        <a:rPr lang="en-US" sz="12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Dryden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893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GAC*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Kavouss</a:t>
                      </a:r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Arasteh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893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GAC*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Michael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Niebel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893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GAC*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Jandyr</a:t>
                      </a:r>
                      <a:r>
                        <a:rPr lang="en-US" sz="12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Ferreira dos Santos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893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GNSO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Wolf-Ulrich</a:t>
                      </a:r>
                      <a:r>
                        <a:rPr lang="en-US" sz="12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Knoben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893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GNSO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Milton Mueller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893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GNSO 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James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Bladel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893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gTLD Registries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Keith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Drazek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90821"/>
              </p:ext>
            </p:extLst>
          </p:nvPr>
        </p:nvGraphicFramePr>
        <p:xfrm>
          <a:off x="4644008" y="1412776"/>
          <a:ext cx="4176464" cy="50385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2719"/>
                <a:gridCol w="2163745"/>
              </a:tblGrid>
              <a:tr h="2963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Community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Member Name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gTLD Registries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Jon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Nevett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29638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ICC/Basis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Joseph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Alhadeff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IAB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Russ</a:t>
                      </a:r>
                      <a:r>
                        <a:rPr lang="en-US" sz="12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Housley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IAB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Lynn St Amour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IETF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Jari</a:t>
                      </a:r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Arkko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IETF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Alissa</a:t>
                      </a:r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Cooper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ISOC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Narelle</a:t>
                      </a:r>
                      <a:r>
                        <a:rPr lang="en-US" sz="12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Clark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ISOC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Demi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Getschko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NRO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Adiel</a:t>
                      </a:r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Akplogan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NRO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Paul Wilson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RSSAC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Daniel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Karrenberg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RSSAC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Lars-Johan</a:t>
                      </a:r>
                      <a:r>
                        <a:rPr lang="en-US" sz="12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Liman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SSAC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Patrik</a:t>
                      </a:r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4C4D50"/>
                          </a:solidFill>
                          <a:effectLst/>
                          <a:latin typeface="Helvetica Neue"/>
                          <a:ea typeface="+mn-ea"/>
                          <a:cs typeface="Helvetica Neue"/>
                        </a:rPr>
                        <a:t>Fälström</a:t>
                      </a:r>
                      <a:r>
                        <a:rPr lang="en-US" sz="1200" dirty="0" smtClean="0">
                          <a:solidFill>
                            <a:srgbClr val="4C4D50"/>
                          </a:solidFill>
                          <a:effectLst/>
                          <a:latin typeface="Helvetica Neue"/>
                          <a:cs typeface="Helvetica Neue"/>
                        </a:rPr>
                        <a:t> </a:t>
                      </a:r>
                    </a:p>
                  </a:txBody>
                  <a:tcPr/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SSAC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effectLst/>
                          <a:latin typeface="Helvetica Neue"/>
                          <a:cs typeface="Helvetica Neue"/>
                        </a:rPr>
                        <a:t>Russ Mundy</a:t>
                      </a: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ICANN Board Liaison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effectLst/>
                          <a:latin typeface="Helvetica Neue"/>
                          <a:cs typeface="Helvetica Neue"/>
                        </a:rPr>
                        <a:t>Kuo</a:t>
                      </a:r>
                      <a:r>
                        <a:rPr lang="en-US" sz="1200" dirty="0" smtClean="0">
                          <a:solidFill>
                            <a:srgbClr val="4C4D50"/>
                          </a:solidFill>
                          <a:effectLst/>
                          <a:latin typeface="Helvetica Neue"/>
                          <a:cs typeface="Helvetica Neue"/>
                        </a:rPr>
                        <a:t>-Wei Wu</a:t>
                      </a:r>
                    </a:p>
                  </a:txBody>
                  <a:tcPr/>
                </a:tc>
              </a:tr>
              <a:tr h="2963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IANA Staff Expert</a:t>
                      </a:r>
                      <a:endParaRPr lang="en-US" sz="12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4C4D50"/>
                          </a:solidFill>
                          <a:effectLst/>
                          <a:latin typeface="Helvetica Neue"/>
                          <a:cs typeface="Helvetica Neue"/>
                        </a:rPr>
                        <a:t>Elise </a:t>
                      </a:r>
                      <a:r>
                        <a:rPr lang="en-US" sz="1200" dirty="0" err="1" smtClean="0">
                          <a:solidFill>
                            <a:srgbClr val="4C4D50"/>
                          </a:solidFill>
                          <a:effectLst/>
                          <a:latin typeface="Helvetica Neue"/>
                          <a:cs typeface="Helvetica Neue"/>
                        </a:rPr>
                        <a:t>Gerich</a:t>
                      </a:r>
                      <a:endParaRPr lang="en-US" sz="1200" dirty="0" smtClean="0">
                        <a:solidFill>
                          <a:srgbClr val="4C4D5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A6D5EE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1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As of 18 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107504" y="802126"/>
            <a:ext cx="8712968" cy="5795226"/>
          </a:xfrm>
        </p:spPr>
        <p:txBody>
          <a:bodyPr/>
          <a:lstStyle/>
          <a:p>
            <a:pPr marL="233363" lvl="2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</a:pPr>
            <a:r>
              <a:rPr lang="en-US" sz="2000" b="1" spc="-40" dirty="0" smtClean="0">
                <a:solidFill>
                  <a:srgbClr val="000000"/>
                </a:solidFill>
              </a:rPr>
              <a:t>The ICG met for the first time on 17-18 July 2014 in London, United Kingdom.</a:t>
            </a:r>
          </a:p>
          <a:p>
            <a:pPr marL="233363" lvl="2" algn="l">
              <a:spcAft>
                <a:spcPts val="1200"/>
              </a:spcAft>
              <a:buClr>
                <a:srgbClr val="43ACDA"/>
              </a:buClr>
              <a:buSzPct val="125000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In this first face-to-face meeting, the ICG: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Developed a proposed charter and scope for its future work in support of the community’s development of a proposal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Conducted an initial discussion of a draft timeline for development of the transition proposal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Worked on its internal organization, communications needs and participation processes</a:t>
            </a:r>
          </a:p>
          <a:p>
            <a:pPr marL="233363" lvl="2" algn="l">
              <a:spcBef>
                <a:spcPts val="600"/>
              </a:spcBef>
              <a:buClr>
                <a:srgbClr val="43ACDA"/>
              </a:buClr>
              <a:buSzPct val="125000"/>
            </a:pPr>
            <a:endParaRPr lang="en-US" sz="2000" b="1" spc="-40" dirty="0" smtClean="0">
              <a:solidFill>
                <a:srgbClr val="000000"/>
              </a:solidFill>
              <a:latin typeface="Helvetica Neue Light"/>
              <a:cs typeface="Helvetica Neue Light"/>
            </a:endParaRPr>
          </a:p>
          <a:p>
            <a:pPr marL="233363" lvl="2" algn="l">
              <a:spcAft>
                <a:spcPts val="1200"/>
              </a:spcAft>
              <a:buClr>
                <a:srgbClr val="43ACDA"/>
              </a:buClr>
              <a:buSzPct val="125000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20 Members of the ICG attended in-person, one of whom was a GAC interim representative, and 2 liaisons; 5 participated remotely; 2 were unable to attend</a:t>
            </a:r>
          </a:p>
          <a:p>
            <a:pPr marL="233363" lvl="2" algn="l">
              <a:spcAft>
                <a:spcPts val="1200"/>
              </a:spcAft>
              <a:buClr>
                <a:srgbClr val="43ACDA"/>
              </a:buClr>
              <a:buSzPct val="125000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Resources from the ICG meeting, including the meeting agenda, transcripts and audio translations can </a:t>
            </a:r>
            <a:r>
              <a:rPr lang="en-US" sz="2000" b="1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be found here: </a:t>
            </a:r>
            <a:br>
              <a:rPr lang="en-US" sz="2000" b="1" spc="-40" dirty="0">
                <a:solidFill>
                  <a:srgbClr val="000000"/>
                </a:solidFill>
                <a:latin typeface="Helvetica Neue Light"/>
                <a:cs typeface="Helvetica Neue Light"/>
              </a:rPr>
            </a:br>
            <a:r>
              <a:rPr lang="en-US" sz="1800" b="1" spc="-4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elvetica Neue Light"/>
                <a:cs typeface="Helvetica Neue Light"/>
              </a:rPr>
              <a:t>https</a:t>
            </a:r>
            <a:r>
              <a:rPr lang="en-US" sz="1800" b="1" spc="-40" dirty="0">
                <a:solidFill>
                  <a:schemeClr val="tx2">
                    <a:lumMod val="40000"/>
                    <a:lumOff val="60000"/>
                  </a:schemeClr>
                </a:solidFill>
                <a:latin typeface="Helvetica Neue Light"/>
                <a:cs typeface="Helvetica Neue Light"/>
              </a:rPr>
              <a:t>://www.icann.org/resources/pages/coordination-group-resources-2014-07-18-</a:t>
            </a:r>
            <a:r>
              <a:rPr lang="en-US" sz="1800" b="1" spc="-4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elvetica Neue Light"/>
                <a:cs typeface="Helvetica Neue Light"/>
              </a:rPr>
              <a:t>en</a:t>
            </a:r>
          </a:p>
          <a:p>
            <a:pPr marL="233363" lvl="2" algn="l">
              <a:spcAft>
                <a:spcPts val="1200"/>
              </a:spcAft>
              <a:buClr>
                <a:srgbClr val="43ACDA"/>
              </a:buClr>
              <a:buSzPct val="125000"/>
            </a:pPr>
            <a:endParaRPr lang="en-US" sz="2000" b="1" spc="-40" dirty="0">
              <a:solidFill>
                <a:schemeClr val="tx2">
                  <a:lumMod val="40000"/>
                  <a:lumOff val="60000"/>
                </a:schemeClr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7516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107504" y="802126"/>
            <a:ext cx="8712968" cy="5795226"/>
          </a:xfrm>
        </p:spPr>
        <p:txBody>
          <a:bodyPr/>
          <a:lstStyle/>
          <a:p>
            <a:pPr marL="233363" lvl="2" algn="l">
              <a:spcAft>
                <a:spcPts val="1200"/>
              </a:spcAft>
              <a:buClr>
                <a:srgbClr val="43ACDA"/>
              </a:buClr>
              <a:buSzPct val="125000"/>
            </a:pPr>
            <a:endParaRPr lang="en-US" sz="2000" b="1" spc="-40" dirty="0" smtClean="0">
              <a:solidFill>
                <a:srgbClr val="000000"/>
              </a:solidFill>
              <a:latin typeface="Helvetica Neue Light"/>
              <a:cs typeface="Helvetica Neue Light"/>
            </a:endParaRP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32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One topic at a time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32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90 seconds comment per person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32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Please line up </a:t>
            </a:r>
            <a:r>
              <a:rPr lang="en-US" sz="3200" b="1" spc="-40" dirty="0" err="1" smtClean="0">
                <a:solidFill>
                  <a:srgbClr val="000000"/>
                </a:solidFill>
                <a:latin typeface="Helvetica Neue Light"/>
                <a:cs typeface="Helvetica Neue Light"/>
              </a:rPr>
              <a:t>mic</a:t>
            </a:r>
            <a:r>
              <a:rPr lang="en-US" sz="32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 for each topic</a:t>
            </a:r>
            <a:endParaRPr lang="en-US" sz="3200" b="1" spc="-40" dirty="0" smtClean="0">
              <a:solidFill>
                <a:srgbClr val="000000"/>
              </a:solidFill>
              <a:latin typeface="Helvetica Neue Light"/>
              <a:cs typeface="Helvetica Neue Light"/>
            </a:endParaRP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32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Don’t comment for different topic at a time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32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Give others a chance to comment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32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Don</a:t>
            </a:r>
            <a:r>
              <a:rPr lang="fr-FR" sz="32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’</a:t>
            </a:r>
            <a:r>
              <a:rPr lang="en-US" sz="32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t repeat when someone already did</a:t>
            </a:r>
            <a:endParaRPr lang="en-US" sz="3200" b="1" spc="-40" dirty="0" smtClean="0">
              <a:solidFill>
                <a:srgbClr val="000000"/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00835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5"/>
          <p:cNvSpPr>
            <a:spLocks noGrp="1"/>
          </p:cNvSpPr>
          <p:nvPr>
            <p:ph type="title"/>
          </p:nvPr>
        </p:nvSpPr>
        <p:spPr>
          <a:xfrm>
            <a:off x="425828" y="476250"/>
            <a:ext cx="3536572" cy="1352550"/>
          </a:xfrm>
        </p:spPr>
        <p:txBody>
          <a:bodyPr/>
          <a:lstStyle/>
          <a:p>
            <a:r>
              <a:rPr lang="en-US" sz="3200" dirty="0" smtClean="0"/>
              <a:t>Thank You!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374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Process for this session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107504" y="802126"/>
            <a:ext cx="8712968" cy="5795226"/>
          </a:xfrm>
        </p:spPr>
        <p:txBody>
          <a:bodyPr/>
          <a:lstStyle/>
          <a:p>
            <a:pPr marL="233363" lvl="2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</a:pPr>
            <a:r>
              <a:rPr lang="en-US" sz="2000" b="1" spc="-40" dirty="0" smtClean="0">
                <a:solidFill>
                  <a:srgbClr val="000000"/>
                </a:solidFill>
              </a:rPr>
              <a:t>Briefing “what the purpose and rule” (3 minutes)</a:t>
            </a:r>
          </a:p>
          <a:p>
            <a:pPr marL="233363" lvl="2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</a:pPr>
            <a:r>
              <a:rPr lang="en-US" sz="2000" b="1" spc="-40" dirty="0" smtClean="0">
                <a:solidFill>
                  <a:srgbClr val="000000"/>
                </a:solidFill>
              </a:rPr>
              <a:t>Topics collect from floor (&lt;5 minutes)</a:t>
            </a:r>
            <a:endParaRPr lang="en-US" sz="2000" b="1" spc="-40" dirty="0" smtClean="0">
              <a:solidFill>
                <a:srgbClr val="000000"/>
              </a:solidFill>
              <a:latin typeface="Helvetica Neue Light"/>
              <a:cs typeface="Helvetica Neue Light"/>
            </a:endParaRP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Please name a topic (should be few words &lt; 5) or two (no more than two each person), such as timeline, process,…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Please don’t repeat topic which is raised by other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No more than 6 topics </a:t>
            </a:r>
          </a:p>
          <a:p>
            <a:pPr marL="233363" lvl="2" algn="l">
              <a:spcBef>
                <a:spcPts val="600"/>
              </a:spcBef>
              <a:buClr>
                <a:srgbClr val="43ACDA"/>
              </a:buClr>
              <a:buSzPct val="125000"/>
            </a:pPr>
            <a:r>
              <a:rPr lang="en-US" sz="2000" b="1" spc="-40" dirty="0" smtClean="0">
                <a:solidFill>
                  <a:srgbClr val="000000"/>
                </a:solidFill>
              </a:rPr>
              <a:t>Comments on the topics  (75 minutes)</a:t>
            </a:r>
            <a:endParaRPr lang="en-US" sz="2000" b="1" spc="-40" dirty="0" smtClean="0">
              <a:solidFill>
                <a:srgbClr val="000000"/>
              </a:solidFill>
              <a:latin typeface="Helvetica Neue Light"/>
              <a:cs typeface="Helvetica Neue Light"/>
            </a:endParaRP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P</a:t>
            </a: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rioritize the topics in 2 minutes (please show hands)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One topic at a time, and 12 minutes (the most) for each topic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Not try to debate viewpoints, but collect viewpoints for CG to consider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90 seconds comment per person</a:t>
            </a:r>
          </a:p>
          <a:p>
            <a:pPr marL="233363" lvl="2" algn="l">
              <a:spcBef>
                <a:spcPts val="600"/>
              </a:spcBef>
              <a:buClr>
                <a:srgbClr val="43ACDA"/>
              </a:buClr>
              <a:buSzPct val="125000"/>
            </a:pPr>
            <a:endParaRPr lang="en-US" sz="2000" b="1" spc="-40" dirty="0" smtClean="0">
              <a:solidFill>
                <a:srgbClr val="000000"/>
              </a:solidFill>
              <a:latin typeface="Helvetica Neue Light"/>
              <a:cs typeface="Helvetica Neue Light"/>
            </a:endParaRPr>
          </a:p>
          <a:p>
            <a:pPr marL="233363" lvl="2" algn="l">
              <a:spcBef>
                <a:spcPts val="600"/>
              </a:spcBef>
              <a:buClr>
                <a:srgbClr val="43ACDA"/>
              </a:buClr>
              <a:buSzPct val="125000"/>
            </a:pPr>
            <a:endParaRPr lang="en-US" sz="2000" b="1" spc="-40" dirty="0" smtClean="0">
              <a:solidFill>
                <a:srgbClr val="000000"/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89083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79512" y="1522206"/>
            <a:ext cx="8568952" cy="4139042"/>
          </a:xfrm>
        </p:spPr>
        <p:txBody>
          <a:bodyPr/>
          <a:lstStyle/>
          <a:p>
            <a:pPr marL="519113" lvl="2" indent="-285750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FF0000"/>
                </a:solidFill>
                <a:latin typeface="Helvetica Neue Light"/>
                <a:cs typeface="Helvetica Neue Light"/>
              </a:rPr>
              <a:t>On 14 March 2014, the U.S. Government (USG) announced its intent to transition its stewardship of the IANA functions to the global multistakeholder community</a:t>
            </a:r>
          </a:p>
          <a:p>
            <a:pPr marL="519113" lvl="2" indent="-285750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chemeClr val="tx1"/>
                </a:solidFill>
                <a:latin typeface="Helvetica Neue Light"/>
                <a:cs typeface="Helvetica Neue Light"/>
              </a:rPr>
              <a:t>As the first step, it asked ICANN to convene global stakeholders to develop a proposal to transition the current role played by the US</a:t>
            </a:r>
          </a:p>
          <a:p>
            <a:pPr marL="519113" lvl="2" indent="-285750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chemeClr val="tx1"/>
                </a:solidFill>
                <a:latin typeface="Helvetica Neue Light"/>
                <a:cs typeface="Helvetica Neue Light"/>
              </a:rPr>
              <a:t>ICANN was asked to serve as a convener based on its role as the IANA functions administrator (since 1998) and the global coordinator for the Internet's Domain Name System (DNS)</a:t>
            </a:r>
          </a:p>
          <a:p>
            <a:pPr marL="519113" lvl="2" indent="-285750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chemeClr val="tx1"/>
                </a:solidFill>
                <a:latin typeface="Helvetica Neue Light"/>
                <a:cs typeface="Helvetica Neue Light"/>
              </a:rPr>
              <a:t>The multistakeholder community has set the policies implemented by ICANN for more than 15 years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93738"/>
            <a:ext cx="6768752" cy="84703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U.S. Government’s Announcement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2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51520" y="1548562"/>
            <a:ext cx="8568952" cy="4139042"/>
          </a:xfrm>
        </p:spPr>
        <p:txBody>
          <a:bodyPr/>
          <a:lstStyle/>
          <a:p>
            <a:pPr marL="233363" lvl="2" algn="l">
              <a:spcBef>
                <a:spcPts val="1200"/>
              </a:spcBef>
              <a:spcAft>
                <a:spcPts val="600"/>
              </a:spcAft>
              <a:buClr>
                <a:srgbClr val="127AB3"/>
              </a:buClr>
              <a:buSzPct val="125000"/>
            </a:pPr>
            <a:r>
              <a:rPr lang="en-US" sz="2000" spc="-40" dirty="0">
                <a:solidFill>
                  <a:schemeClr val="tx1"/>
                </a:solidFill>
                <a:latin typeface="Helvetica Neue Light"/>
                <a:cs typeface="Helvetica Neue Light"/>
              </a:rPr>
              <a:t>NTIA has communicated to ICANN that the transition proposal must have broad community support and address the following four principles:</a:t>
            </a:r>
          </a:p>
          <a:p>
            <a:pPr marL="690563" lvl="2" indent="-45720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+mj-lt"/>
              <a:buAutoNum type="arabicPeriod"/>
            </a:pPr>
            <a:r>
              <a:rPr lang="en-US" sz="2000" spc="-40" dirty="0">
                <a:solidFill>
                  <a:schemeClr val="tx1"/>
                </a:solidFill>
                <a:latin typeface="Helvetica Neue Light"/>
                <a:cs typeface="Helvetica Neue Light"/>
              </a:rPr>
              <a:t>Support and enhance the multistakeholder model</a:t>
            </a:r>
          </a:p>
          <a:p>
            <a:pPr marL="690563" lvl="2" indent="-45720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+mj-lt"/>
              <a:buAutoNum type="arabicPeriod"/>
            </a:pPr>
            <a:r>
              <a:rPr lang="en-US" sz="2000" spc="-40" dirty="0">
                <a:solidFill>
                  <a:schemeClr val="tx1"/>
                </a:solidFill>
                <a:latin typeface="Helvetica Neue Light"/>
                <a:cs typeface="Helvetica Neue Light"/>
              </a:rPr>
              <a:t>Maintain the security, stability, and resiliency of the Internet DNS</a:t>
            </a:r>
          </a:p>
          <a:p>
            <a:pPr marL="690563" lvl="2" indent="-45720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+mj-lt"/>
              <a:buAutoNum type="arabicPeriod"/>
            </a:pPr>
            <a:r>
              <a:rPr lang="en-US" sz="2000" spc="-40" dirty="0">
                <a:solidFill>
                  <a:schemeClr val="tx1"/>
                </a:solidFill>
                <a:latin typeface="Helvetica Neue Light"/>
                <a:cs typeface="Helvetica Neue Light"/>
              </a:rPr>
              <a:t>Meet the needs and expectation of the global customers and partners of the IANA services</a:t>
            </a:r>
          </a:p>
          <a:p>
            <a:pPr marL="690563" lvl="2" indent="-45720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+mj-lt"/>
              <a:buAutoNum type="arabicPeriod"/>
            </a:pPr>
            <a:r>
              <a:rPr lang="en-US" sz="2000" spc="-40" dirty="0">
                <a:solidFill>
                  <a:schemeClr val="tx1"/>
                </a:solidFill>
                <a:latin typeface="Helvetica Neue Light"/>
                <a:cs typeface="Helvetica Neue Light"/>
              </a:rPr>
              <a:t>Maintain the openness of the Internet</a:t>
            </a:r>
          </a:p>
          <a:p>
            <a:pPr marL="233363" lvl="2" algn="l">
              <a:spcBef>
                <a:spcPts val="1200"/>
              </a:spcBef>
              <a:spcAft>
                <a:spcPts val="600"/>
              </a:spcAft>
              <a:buClr>
                <a:srgbClr val="127AB3"/>
              </a:buClr>
              <a:buSzPct val="125000"/>
            </a:pPr>
            <a:r>
              <a:rPr lang="en-US" sz="2000" spc="-40" dirty="0">
                <a:solidFill>
                  <a:schemeClr val="tx1"/>
                </a:solidFill>
                <a:latin typeface="Helvetica Neue Light"/>
                <a:cs typeface="Helvetica Neue Light"/>
              </a:rPr>
              <a:t>NTIA also specified that it will </a:t>
            </a:r>
            <a:r>
              <a:rPr lang="en-US" sz="2000" b="1" u="sng" spc="-40" dirty="0">
                <a:solidFill>
                  <a:schemeClr val="tx1"/>
                </a:solidFill>
              </a:rPr>
              <a:t>not</a:t>
            </a:r>
            <a:r>
              <a:rPr lang="en-US" sz="2000" spc="-40" dirty="0">
                <a:solidFill>
                  <a:schemeClr val="tx1"/>
                </a:solidFill>
                <a:latin typeface="Helvetica Neue Light"/>
                <a:cs typeface="Helvetica Neue Light"/>
              </a:rPr>
              <a:t> accept a proposal that replaces the NTIA role with a government-led or an intergovernmental organization solution.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37717"/>
            <a:ext cx="5976664" cy="120707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Transition Proposal’s Guiding Principles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51520" y="1340768"/>
            <a:ext cx="8568952" cy="4139042"/>
          </a:xfrm>
        </p:spPr>
        <p:txBody>
          <a:bodyPr/>
          <a:lstStyle/>
          <a:p>
            <a:pPr marL="233363" lvl="2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</a:pPr>
            <a:r>
              <a:rPr lang="en-US" sz="2000" b="1" spc="-40" dirty="0">
                <a:solidFill>
                  <a:srgbClr val="000000"/>
                </a:solidFill>
              </a:rPr>
              <a:t>The IANA functions involve the coordination of unique Internet identifiers, including:</a:t>
            </a:r>
            <a:br>
              <a:rPr lang="en-US" sz="2000" b="1" spc="-40" dirty="0">
                <a:solidFill>
                  <a:srgbClr val="000000"/>
                </a:solidFill>
              </a:rPr>
            </a:br>
            <a:endParaRPr lang="en-US" sz="2000" b="1" spc="-40" dirty="0">
              <a:solidFill>
                <a:srgbClr val="000000"/>
              </a:solidFill>
            </a:endParaRPr>
          </a:p>
          <a:p>
            <a:pPr marL="519113" lvl="2" indent="-28575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Maintenance of the protocol parameter registries on behalf of the IETF</a:t>
            </a:r>
          </a:p>
          <a:p>
            <a:pPr marL="519113" lvl="2" indent="-28575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Allocation of Internet Numbers in cooperation with the Regional Internet Registries</a:t>
            </a:r>
          </a:p>
          <a:p>
            <a:pPr marL="519113" lvl="2" indent="-28575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Management of the .ARPA and .INT domains</a:t>
            </a:r>
          </a:p>
          <a:p>
            <a:pPr marL="519113" lvl="2" indent="-28575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Administrative responsibilities of the DNS root zone</a:t>
            </a:r>
          </a:p>
          <a:p>
            <a:pPr marL="519113" lvl="2" indent="-28575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Coordination of root zone management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709762"/>
            <a:ext cx="5976664" cy="120707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are the IANA Functions?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11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07504" y="908720"/>
            <a:ext cx="8568952" cy="4968552"/>
          </a:xfrm>
        </p:spPr>
        <p:txBody>
          <a:bodyPr/>
          <a:lstStyle/>
          <a:p>
            <a:pPr marL="233363" lvl="2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</a:pPr>
            <a:r>
              <a:rPr lang="en-US" sz="2000" b="1" spc="-40" dirty="0" smtClean="0">
                <a:solidFill>
                  <a:srgbClr val="000000"/>
                </a:solidFill>
              </a:rPr>
              <a:t>ICANN </a:t>
            </a:r>
            <a:r>
              <a:rPr lang="en-US" sz="2000" b="1" spc="-40" dirty="0">
                <a:solidFill>
                  <a:srgbClr val="000000"/>
                </a:solidFill>
              </a:rPr>
              <a:t>launched a multistakeholder (global in scope) process at the ICANN 49 Meeting in Singapore. </a:t>
            </a:r>
          </a:p>
          <a:p>
            <a:pPr marL="233363" lvl="2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</a:pPr>
            <a:r>
              <a:rPr lang="en-US" sz="2000" u="sng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Based on initial input, from 8 April – 8 May 2014, ICANN issued a call for public comment</a:t>
            </a: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 on the draft principles, mechanisms and process to develop a proposal (translated into 5 official UN languages, plus Portuguese).</a:t>
            </a:r>
          </a:p>
          <a:p>
            <a:pPr marL="233363" lvl="2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</a:pPr>
            <a:r>
              <a:rPr lang="en-US" sz="2000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Community </a:t>
            </a: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response to draft process:</a:t>
            </a:r>
          </a:p>
          <a:p>
            <a:pPr marL="519113" lvl="2" indent="-28575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700 email exchanges</a:t>
            </a:r>
          </a:p>
          <a:p>
            <a:pPr marL="519113" lvl="2" indent="-28575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60 process contributions</a:t>
            </a:r>
          </a:p>
          <a:p>
            <a:pPr marL="519113" lvl="2" indent="-28575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Participation from global stakeholders, including government, private sector, civil society, technical, academic community and end users</a:t>
            </a:r>
          </a:p>
          <a:p>
            <a:pPr marL="519113" lvl="2" indent="-28575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u="sng" spc="-40" dirty="0">
                <a:solidFill>
                  <a:srgbClr val="FF0000"/>
                </a:solidFill>
                <a:latin typeface="Helvetica Neue Light"/>
                <a:cs typeface="Helvetica Neue Light"/>
              </a:rPr>
              <a:t>Submissions made in different languages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7123000" cy="120707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As of 29 March 2014: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4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07504" y="908720"/>
            <a:ext cx="8568952" cy="4139042"/>
          </a:xfrm>
        </p:spPr>
        <p:txBody>
          <a:bodyPr/>
          <a:lstStyle/>
          <a:p>
            <a:pPr marL="233363" lvl="2" algn="l">
              <a:spcAft>
                <a:spcPts val="1200"/>
              </a:spcAft>
              <a:buClr>
                <a:srgbClr val="43ACDA"/>
              </a:buClr>
            </a:pPr>
            <a:r>
              <a:rPr lang="en-US" sz="2000" b="1" spc="-40" dirty="0" smtClean="0">
                <a:solidFill>
                  <a:srgbClr val="000000"/>
                </a:solidFill>
              </a:rPr>
              <a:t>A </a:t>
            </a:r>
            <a:r>
              <a:rPr lang="en-US" sz="2000" b="1" spc="-40" dirty="0">
                <a:solidFill>
                  <a:srgbClr val="000000"/>
                </a:solidFill>
              </a:rPr>
              <a:t>special session was held at </a:t>
            </a:r>
            <a:r>
              <a:rPr lang="en-US" sz="2000" b="1" spc="-40" dirty="0" err="1">
                <a:solidFill>
                  <a:srgbClr val="FF0000"/>
                </a:solidFill>
              </a:rPr>
              <a:t>NETmundial</a:t>
            </a:r>
            <a:r>
              <a:rPr lang="en-US" sz="2000" b="1" spc="-40" dirty="0">
                <a:solidFill>
                  <a:srgbClr val="FF0000"/>
                </a:solidFill>
              </a:rPr>
              <a:t> conference in Brazil</a:t>
            </a:r>
            <a:r>
              <a:rPr lang="en-US" sz="2000" b="1" spc="-40" dirty="0">
                <a:solidFill>
                  <a:srgbClr val="000000"/>
                </a:solidFill>
              </a:rPr>
              <a:t>.</a:t>
            </a:r>
          </a:p>
          <a:p>
            <a:pPr marL="976313" lvl="3" indent="-28575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Over 1,000 attendees from 116 countries</a:t>
            </a:r>
          </a:p>
          <a:p>
            <a:pPr marL="976313" lvl="3" indent="-28575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1168 remote participants from 33 worldwide remote hubs in 23 countries</a:t>
            </a:r>
          </a:p>
          <a:p>
            <a:pPr marL="976313" lvl="3" indent="-285750" algn="l">
              <a:spcBef>
                <a:spcPts val="60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Participation from global stakeholders, including government, private sector, civil society, technical, academic community and end users</a:t>
            </a:r>
          </a:p>
          <a:p>
            <a:pPr marL="233363" lvl="2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ICANN’s GSE team and partner organizations have been and continue to engage in a series of regional dialogues with global stakeholders.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7123000" cy="120707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As of 24 April 2014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4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72008" y="802126"/>
            <a:ext cx="9036496" cy="4139042"/>
          </a:xfrm>
        </p:spPr>
        <p:txBody>
          <a:bodyPr/>
          <a:lstStyle/>
          <a:p>
            <a:pPr marL="233363" lvl="2" algn="l">
              <a:spcAft>
                <a:spcPts val="1200"/>
              </a:spcAft>
              <a:buClr>
                <a:srgbClr val="43ACDA"/>
              </a:buClr>
            </a:pPr>
            <a:r>
              <a:rPr lang="en-US" sz="2000" b="1" spc="-40" dirty="0" smtClean="0">
                <a:solidFill>
                  <a:srgbClr val="000000"/>
                </a:solidFill>
              </a:rPr>
              <a:t>Informed </a:t>
            </a:r>
            <a:r>
              <a:rPr lang="en-US" sz="2000" b="1" spc="-40" dirty="0">
                <a:solidFill>
                  <a:srgbClr val="000000"/>
                </a:solidFill>
              </a:rPr>
              <a:t>by input on the draft process and subsequent dialogues, the </a:t>
            </a:r>
            <a:r>
              <a:rPr lang="en-US" sz="2000" b="1" u="sng" spc="-40" dirty="0">
                <a:solidFill>
                  <a:srgbClr val="FF0000"/>
                </a:solidFill>
              </a:rPr>
              <a:t>Process to Develop a Proposal and Next Steps</a:t>
            </a:r>
            <a:r>
              <a:rPr lang="en-US" sz="2000" b="1" spc="-40" dirty="0">
                <a:solidFill>
                  <a:srgbClr val="FF0000"/>
                </a:solidFill>
              </a:rPr>
              <a:t> </a:t>
            </a:r>
            <a:r>
              <a:rPr lang="en-US" sz="2000" b="1" spc="-40" dirty="0">
                <a:solidFill>
                  <a:srgbClr val="000000"/>
                </a:solidFill>
              </a:rPr>
              <a:t>was posted online, echoing community feedback.</a:t>
            </a:r>
          </a:p>
          <a:p>
            <a:pPr marL="468313" lvl="3" indent="-28575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Renamed the proposed "Steering Group" to "Coordination Group” </a:t>
            </a:r>
          </a:p>
          <a:p>
            <a:pPr marL="468313" lvl="3" indent="-28575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No role for the Chair of the ICANN Board and Chair of the GAC in selection of members</a:t>
            </a:r>
          </a:p>
          <a:p>
            <a:pPr marL="468313" lvl="3" indent="-28575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Direct representation</a:t>
            </a:r>
          </a:p>
          <a:p>
            <a:pPr marL="468313" lvl="3" indent="-28575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Eliminated the distinction between affected and non-affected parties</a:t>
            </a:r>
          </a:p>
          <a:p>
            <a:pPr marL="468313" lvl="3" indent="-28575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Revised composition to ensure greater balance and representation, including indirect </a:t>
            </a:r>
            <a:r>
              <a:rPr lang="en-US" sz="2000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stakeholders non</a:t>
            </a: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-prescriptive about the roles and responsibilities of the Coordination Group</a:t>
            </a:r>
          </a:p>
          <a:p>
            <a:pPr marL="915988" lvl="4" indent="-28575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-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Coordination Group will establish its own working methods and modes of operation </a:t>
            </a:r>
          </a:p>
          <a:p>
            <a:pPr marL="468313" lvl="3" indent="-28575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ICANN maintains neutral role as convener and facilitator of process</a:t>
            </a:r>
          </a:p>
          <a:p>
            <a:pPr marL="468313" lvl="3" indent="-28575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Coordination Group encouraged to adhere to diversity standards as they undergo internal selection </a:t>
            </a:r>
            <a:r>
              <a:rPr lang="en-US" sz="2000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processes</a:t>
            </a:r>
            <a:endParaRPr lang="en-US" sz="2000" spc="-40" dirty="0">
              <a:solidFill>
                <a:srgbClr val="0000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7123000" cy="120707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As of 6 June 2014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8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07504" y="874134"/>
            <a:ext cx="8568952" cy="5651210"/>
          </a:xfrm>
        </p:spPr>
        <p:txBody>
          <a:bodyPr/>
          <a:lstStyle/>
          <a:p>
            <a:pPr marL="233363" lvl="2" algn="l">
              <a:spcBef>
                <a:spcPts val="1200"/>
              </a:spcBef>
              <a:spcAft>
                <a:spcPts val="600"/>
              </a:spcAft>
              <a:buClr>
                <a:srgbClr val="43ACDA"/>
              </a:buClr>
            </a:pPr>
            <a:r>
              <a:rPr lang="en-US" sz="2000" b="1" spc="-40" dirty="0">
                <a:solidFill>
                  <a:srgbClr val="000000"/>
                </a:solidFill>
              </a:rPr>
              <a:t>ICANN </a:t>
            </a:r>
            <a:r>
              <a:rPr lang="en-US" sz="2000" b="1" spc="-40" dirty="0" smtClean="0">
                <a:solidFill>
                  <a:srgbClr val="000000"/>
                </a:solidFill>
              </a:rPr>
              <a:t>held a special community run </a:t>
            </a:r>
            <a:r>
              <a:rPr lang="en-US" sz="2000" b="1" spc="-40" dirty="0" smtClean="0">
                <a:solidFill>
                  <a:srgbClr val="FF0000"/>
                </a:solidFill>
              </a:rPr>
              <a:t>session entitled Transition of NTIA’s Stewardship of IANA Functions at </a:t>
            </a:r>
            <a:r>
              <a:rPr lang="en-US" sz="2000" b="1" spc="-40" dirty="0">
                <a:solidFill>
                  <a:srgbClr val="FF0000"/>
                </a:solidFill>
              </a:rPr>
              <a:t>the ICANN </a:t>
            </a:r>
            <a:r>
              <a:rPr lang="en-US" sz="2000" b="1" spc="-40" dirty="0" smtClean="0">
                <a:solidFill>
                  <a:srgbClr val="FF0000"/>
                </a:solidFill>
              </a:rPr>
              <a:t>50 </a:t>
            </a:r>
            <a:r>
              <a:rPr lang="en-US" sz="2000" b="1" spc="-40" dirty="0">
                <a:solidFill>
                  <a:srgbClr val="FF0000"/>
                </a:solidFill>
              </a:rPr>
              <a:t>Meeting in </a:t>
            </a:r>
            <a:r>
              <a:rPr lang="en-US" sz="2000" b="1" spc="-40" dirty="0" smtClean="0">
                <a:solidFill>
                  <a:srgbClr val="FF0000"/>
                </a:solidFill>
              </a:rPr>
              <a:t>London. </a:t>
            </a:r>
            <a:endParaRPr lang="en-US" sz="2000" b="1" spc="-40" dirty="0" smtClean="0">
              <a:solidFill>
                <a:srgbClr val="FF0000"/>
              </a:solidFill>
              <a:latin typeface="Helvetica Neue Light"/>
              <a:cs typeface="Helvetica Neue Light"/>
            </a:endParaRPr>
          </a:p>
          <a:p>
            <a:pPr marL="233363" lvl="2" algn="l">
              <a:spcAft>
                <a:spcPts val="1200"/>
              </a:spcAft>
              <a:buClr>
                <a:srgbClr val="43ACDA"/>
              </a:buClr>
              <a:buSzPct val="125000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Provided the </a:t>
            </a:r>
            <a:r>
              <a:rPr lang="en-US" sz="2000" b="1" spc="-40" dirty="0">
                <a:solidFill>
                  <a:srgbClr val="000000"/>
                </a:solidFill>
                <a:latin typeface="Helvetica Neue Light"/>
                <a:cs typeface="Helvetica Neue Light"/>
              </a:rPr>
              <a:t>community the opportunity to discuss all elements of the transition </a:t>
            </a: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process.</a:t>
            </a:r>
          </a:p>
          <a:p>
            <a:pPr marL="233363" lvl="2" algn="l">
              <a:spcBef>
                <a:spcPts val="600"/>
              </a:spcBef>
              <a:buClr>
                <a:srgbClr val="43ACDA"/>
              </a:buClr>
              <a:buSzPct val="125000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Agenda:</a:t>
            </a:r>
          </a:p>
          <a:p>
            <a:pPr marL="576263" lvl="2" indent="-342900" algn="l">
              <a:spcBef>
                <a:spcPts val="600"/>
              </a:spcBef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Role of communities vs. the Coordination Group</a:t>
            </a:r>
          </a:p>
          <a:p>
            <a:pPr marL="576263" lvl="2" indent="-34290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Engaging participants outside of the traditional ICANN, IETF, and RIR participants</a:t>
            </a:r>
          </a:p>
          <a:p>
            <a:pPr marL="576263" lvl="2" indent="-34290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Defined success criteria</a:t>
            </a:r>
          </a:p>
          <a:p>
            <a:pPr marL="576263" lvl="2" indent="-342900" algn="l">
              <a:spcBef>
                <a:spcPts val="0"/>
              </a:spcBef>
              <a:spcAft>
                <a:spcPts val="6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Relationship of the work on Accountability and NTIA Transition</a:t>
            </a:r>
          </a:p>
          <a:p>
            <a:pPr marL="576263" lvl="2" indent="-342900" algn="l">
              <a:spcBef>
                <a:spcPts val="0"/>
              </a:spcBef>
              <a:spcAft>
                <a:spcPts val="1200"/>
              </a:spcAft>
              <a:buClr>
                <a:srgbClr val="43ACDA"/>
              </a:buClr>
              <a:buSzPct val="125000"/>
              <a:buFont typeface="Lucida Grande"/>
              <a:buChar char="+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Open Discussion</a:t>
            </a:r>
          </a:p>
          <a:p>
            <a:pPr marL="233363" lvl="2" algn="l">
              <a:spcAft>
                <a:spcPts val="1200"/>
              </a:spcAft>
              <a:buClr>
                <a:srgbClr val="43ACDA"/>
              </a:buClr>
              <a:buSzPct val="125000"/>
            </a:pPr>
            <a:r>
              <a:rPr lang="en-US" sz="2000" b="1" spc="-4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Sessions engaged in dialogue and received comments from a live-streaming chat room and over a dozen interactive hubs around the world.</a:t>
            </a:r>
          </a:p>
          <a:p>
            <a:pPr marL="233363" lvl="2" algn="l">
              <a:spcAft>
                <a:spcPts val="1200"/>
              </a:spcAft>
              <a:buClr>
                <a:srgbClr val="43ACDA"/>
              </a:buClr>
            </a:pPr>
            <a:endParaRPr lang="en-US" sz="2000" b="1" spc="-40" dirty="0">
              <a:solidFill>
                <a:srgbClr val="0000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7123000" cy="120707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As of 26 June 2014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07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CANN-New-Clea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1139</Words>
  <Application>Microsoft Macintosh PowerPoint</Application>
  <PresentationFormat>如螢幕大小 (4:3)</PresentationFormat>
  <Paragraphs>176</Paragraphs>
  <Slides>14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ICANN-New-Clean-Template</vt:lpstr>
      <vt:lpstr>IANA Stewardship Transition and the Asia Pacific Community</vt:lpstr>
      <vt:lpstr>Process for this session</vt:lpstr>
      <vt:lpstr>The U.S. Government’s Announcement</vt:lpstr>
      <vt:lpstr>Transition Proposal’s Guiding Principles</vt:lpstr>
      <vt:lpstr>What are the IANA Functions?</vt:lpstr>
      <vt:lpstr>As of 29 March 2014:</vt:lpstr>
      <vt:lpstr>As of 24 April 2014:</vt:lpstr>
      <vt:lpstr>As of 6 June 2014:</vt:lpstr>
      <vt:lpstr>As of 26 June 2014</vt:lpstr>
      <vt:lpstr>PowerPoint 簡報</vt:lpstr>
      <vt:lpstr>As of 3 July 2014</vt:lpstr>
      <vt:lpstr>As of 18 July 2014</vt:lpstr>
      <vt:lpstr>PowerPoint 簡報</vt:lpstr>
      <vt:lpstr>Thank You!</vt:lpstr>
    </vt:vector>
  </TitlesOfParts>
  <Manager>Jim Trengrove</Manager>
  <Company>Internet Corporation for Assigned Names &amp; Numbers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ICANN &amp; Internet Ecosystem</dc:title>
  <dc:subject>Internet Governance</dc:subject>
  <dc:creator>Lynn Lipinski</dc:creator>
  <cp:keywords>ICANN internet governance </cp:keywords>
  <dc:description/>
  <cp:lastModifiedBy>Kuo Wei Wu</cp:lastModifiedBy>
  <cp:revision>138</cp:revision>
  <cp:lastPrinted>2014-08-01T03:06:30Z</cp:lastPrinted>
  <dcterms:created xsi:type="dcterms:W3CDTF">2013-02-01T20:13:10Z</dcterms:created>
  <dcterms:modified xsi:type="dcterms:W3CDTF">2014-08-05T06:32:29Z</dcterms:modified>
  <cp:category/>
</cp:coreProperties>
</file>