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7" r:id="rId3"/>
    <p:sldId id="329" r:id="rId4"/>
    <p:sldId id="302" r:id="rId5"/>
    <p:sldId id="331" r:id="rId6"/>
    <p:sldId id="342" r:id="rId7"/>
    <p:sldId id="343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258" r:id="rId19"/>
  </p:sldIdLst>
  <p:sldSz cx="9144000" cy="6858000" type="screen4x3"/>
  <p:notesSz cx="6934200" cy="9232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38" autoAdjust="0"/>
    <p:restoredTop sz="99530" autoAdjust="0"/>
  </p:normalViewPr>
  <p:slideViewPr>
    <p:cSldViewPr>
      <p:cViewPr varScale="1">
        <p:scale>
          <a:sx n="100" d="100"/>
          <a:sy n="100" d="100"/>
        </p:scale>
        <p:origin x="-10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FDEB6AC6-A230-5748-9926-B73A4CC36CA8}" type="datetime1">
              <a:rPr lang="en-US" smtClean="0"/>
              <a:t>04/08/14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BB9EC501-CE01-4C74-9863-95234302C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169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7EC690D8-2FF1-914C-A7AA-47595CE2ACFF}" type="datetime1">
              <a:rPr lang="en-US" smtClean="0"/>
              <a:t>04/08/14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692150"/>
            <a:ext cx="4616450" cy="3462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82" tIns="46191" rIns="92382" bIns="4619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385628"/>
            <a:ext cx="5547360" cy="4154805"/>
          </a:xfrm>
          <a:prstGeom prst="rect">
            <a:avLst/>
          </a:prstGeom>
        </p:spPr>
        <p:txBody>
          <a:bodyPr vert="horz" lIns="92382" tIns="46191" rIns="92382" bIns="4619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8A8D291B-3772-4ADA-8A52-3551B0CE87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2245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2.gi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2.gi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 userDrawn="1"/>
        </p:nvGrpSpPr>
        <p:grpSpPr>
          <a:xfrm>
            <a:off x="5169" y="1384472"/>
            <a:ext cx="9144000" cy="1945126"/>
            <a:chOff x="0" y="1384472"/>
            <a:chExt cx="9144000" cy="1945126"/>
          </a:xfrm>
        </p:grpSpPr>
        <p:pic>
          <p:nvPicPr>
            <p:cNvPr id="12" name="Picture 11" descr="no-logo.jpg"/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1384472"/>
              <a:ext cx="9144000" cy="1945126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" name="Picture 12" descr="AfiliasNOTTAG White.gif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447800"/>
              <a:ext cx="2723500" cy="16002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600" y="1600200"/>
            <a:ext cx="64770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62600" y="3886200"/>
            <a:ext cx="3352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8D6EC2-7306-4DCE-B982-83C695BD9377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0" y="152400"/>
            <a:ext cx="9144000" cy="1404471"/>
            <a:chOff x="0" y="152400"/>
            <a:chExt cx="9144000" cy="1404471"/>
          </a:xfrm>
        </p:grpSpPr>
        <p:pic>
          <p:nvPicPr>
            <p:cNvPr id="12" name="Picture 11" descr="no-logo-narrow.jp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404471"/>
            </a:xfrm>
            <a:prstGeom prst="rect">
              <a:avLst/>
            </a:prstGeom>
          </p:spPr>
        </p:pic>
        <p:pic>
          <p:nvPicPr>
            <p:cNvPr id="11" name="Picture 10" descr="AfiliasNOTTAG White.gif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52400"/>
              <a:ext cx="2209800" cy="129837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274638"/>
            <a:ext cx="6629400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8D6EC2-7306-4DCE-B982-83C695BD9377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1295400"/>
            <a:ext cx="9144000" cy="2133600"/>
            <a:chOff x="0" y="1295400"/>
            <a:chExt cx="9144000" cy="2133600"/>
          </a:xfrm>
        </p:grpSpPr>
        <p:pic>
          <p:nvPicPr>
            <p:cNvPr id="12" name="Picture 11" descr="no-logo.jp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295400"/>
              <a:ext cx="9144000" cy="2133600"/>
            </a:xfrm>
            <a:prstGeom prst="rect">
              <a:avLst/>
            </a:prstGeom>
          </p:spPr>
        </p:pic>
        <p:pic>
          <p:nvPicPr>
            <p:cNvPr id="13" name="Picture 12" descr="AfiliasNOTTAG White.gif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447800"/>
              <a:ext cx="2723500" cy="16002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600" y="1600200"/>
            <a:ext cx="64770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8D6EC2-7306-4DCE-B982-83C695BD9377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 userDrawn="1"/>
        </p:nvGrpSpPr>
        <p:grpSpPr>
          <a:xfrm>
            <a:off x="0" y="152400"/>
            <a:ext cx="9144000" cy="1404471"/>
            <a:chOff x="0" y="152400"/>
            <a:chExt cx="9144000" cy="1404471"/>
          </a:xfrm>
        </p:grpSpPr>
        <p:pic>
          <p:nvPicPr>
            <p:cNvPr id="17" name="Picture 16" descr="no-logo-narrow.jp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404471"/>
            </a:xfrm>
            <a:prstGeom prst="rect">
              <a:avLst/>
            </a:prstGeom>
          </p:spPr>
        </p:pic>
        <p:pic>
          <p:nvPicPr>
            <p:cNvPr id="18" name="Picture 17" descr="AfiliasNOTTAG White.gif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52400"/>
              <a:ext cx="2209800" cy="1298374"/>
            </a:xfrm>
            <a:prstGeom prst="rect">
              <a:avLst/>
            </a:prstGeom>
          </p:spPr>
        </p:pic>
      </p:grpSp>
      <p:sp>
        <p:nvSpPr>
          <p:cNvPr id="14" name="Content Placeholder 2"/>
          <p:cNvSpPr>
            <a:spLocks noGrp="1"/>
          </p:cNvSpPr>
          <p:nvPr>
            <p:ph idx="10"/>
          </p:nvPr>
        </p:nvSpPr>
        <p:spPr>
          <a:xfrm>
            <a:off x="457200" y="1905000"/>
            <a:ext cx="3962400" cy="4221163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4572000" y="1905000"/>
            <a:ext cx="3962400" cy="4221163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2514600" y="274638"/>
            <a:ext cx="6629400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428D6EC2-7306-4DCE-B982-83C695BD937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609600" y="6508750"/>
            <a:ext cx="8229600" cy="365125"/>
            <a:chOff x="609600" y="6508750"/>
            <a:chExt cx="8229600" cy="365125"/>
          </a:xfrm>
        </p:grpSpPr>
        <p:sp>
          <p:nvSpPr>
            <p:cNvPr id="6" name="Date Placeholder 3"/>
            <p:cNvSpPr txBox="1">
              <a:spLocks/>
            </p:cNvSpPr>
            <p:nvPr userDrawn="1"/>
          </p:nvSpPr>
          <p:spPr>
            <a:xfrm>
              <a:off x="609600" y="6508750"/>
              <a:ext cx="21336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lvl1pPr algn="l">
                <a:defRPr sz="1200">
                  <a:solidFill>
                    <a:schemeClr val="tx1">
                      <a:tint val="75000"/>
                    </a:schemeClr>
                  </a:solidFill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tint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6/12/2013</a:t>
              </a:r>
            </a:p>
          </p:txBody>
        </p:sp>
        <p:sp>
          <p:nvSpPr>
            <p:cNvPr id="7" name="Footer Placeholder 4"/>
            <p:cNvSpPr txBox="1">
              <a:spLocks/>
            </p:cNvSpPr>
            <p:nvPr userDrawn="1"/>
          </p:nvSpPr>
          <p:spPr>
            <a:xfrm>
              <a:off x="3276600" y="6508750"/>
              <a:ext cx="28956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lvl1pPr algn="ctr">
                <a:defRPr sz="1200">
                  <a:solidFill>
                    <a:schemeClr val="tx1">
                      <a:tint val="7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tint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Afilias Confidential</a:t>
              </a:r>
              <a:endPara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Slide Number Placeholder 5"/>
            <p:cNvSpPr txBox="1">
              <a:spLocks/>
            </p:cNvSpPr>
            <p:nvPr userDrawn="1"/>
          </p:nvSpPr>
          <p:spPr>
            <a:xfrm>
              <a:off x="6705600" y="6508750"/>
              <a:ext cx="21336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lvl1pPr algn="r">
                <a:defRPr sz="1200">
                  <a:solidFill>
                    <a:schemeClr val="tx1">
                      <a:tint val="75000"/>
                    </a:schemeClr>
                  </a:solidFill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428D6EC2-7306-4DCE-B982-83C695BD9377}" type="slidenum">
                <a:rPr kumimoji="0" lang="en-US" sz="12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tint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‹#›</a:t>
              </a:fld>
              <a:endPara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3008313" cy="1130300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7371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609600" y="6508750"/>
            <a:ext cx="8229600" cy="365125"/>
            <a:chOff x="609600" y="6508750"/>
            <a:chExt cx="8229600" cy="365125"/>
          </a:xfrm>
        </p:grpSpPr>
        <p:sp>
          <p:nvSpPr>
            <p:cNvPr id="9" name="Date Placeholder 3"/>
            <p:cNvSpPr txBox="1">
              <a:spLocks/>
            </p:cNvSpPr>
            <p:nvPr userDrawn="1"/>
          </p:nvSpPr>
          <p:spPr>
            <a:xfrm>
              <a:off x="609600" y="6508750"/>
              <a:ext cx="21336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lvl1pPr algn="l">
                <a:defRPr sz="1200">
                  <a:solidFill>
                    <a:schemeClr val="tx1">
                      <a:tint val="75000"/>
                    </a:schemeClr>
                  </a:solidFill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tint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6/12/2013</a:t>
              </a:r>
            </a:p>
          </p:txBody>
        </p:sp>
        <p:sp>
          <p:nvSpPr>
            <p:cNvPr id="10" name="Footer Placeholder 4"/>
            <p:cNvSpPr txBox="1">
              <a:spLocks/>
            </p:cNvSpPr>
            <p:nvPr userDrawn="1"/>
          </p:nvSpPr>
          <p:spPr>
            <a:xfrm>
              <a:off x="3276600" y="6508750"/>
              <a:ext cx="28956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lvl1pPr algn="ctr">
                <a:defRPr sz="1200">
                  <a:solidFill>
                    <a:schemeClr val="tx1">
                      <a:tint val="7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tint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Afilias Confidential</a:t>
              </a:r>
              <a:endPara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Slide Number Placeholder 5"/>
            <p:cNvSpPr txBox="1">
              <a:spLocks/>
            </p:cNvSpPr>
            <p:nvPr userDrawn="1"/>
          </p:nvSpPr>
          <p:spPr>
            <a:xfrm>
              <a:off x="6705600" y="6508750"/>
              <a:ext cx="21336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lvl1pPr algn="r">
                <a:defRPr sz="1200">
                  <a:solidFill>
                    <a:schemeClr val="tx1">
                      <a:tint val="75000"/>
                    </a:schemeClr>
                  </a:solidFill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428D6EC2-7306-4DCE-B982-83C695BD9377}" type="slidenum">
                <a:rPr kumimoji="0" lang="en-US" sz="12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tint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‹#›</a:t>
              </a:fld>
              <a:endPara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3581400" y="304800"/>
            <a:ext cx="5029200" cy="5867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D6EC2-7306-4DCE-B982-83C695BD93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428D6EC2-7306-4DCE-B982-83C695BD937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3048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 smtClean="0">
                <a:latin typeface="Arial"/>
                <a:cs typeface="Arial"/>
              </a:rPr>
              <a:t>Speaker: jkumar@afilias.in</a:t>
            </a:r>
            <a:endParaRPr lang="en-US" sz="1000" dirty="0">
              <a:latin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55" r:id="rId5"/>
    <p:sldLayoutId id="2147483656" r:id="rId6"/>
    <p:sldLayoutId id="2147483657" r:id="rId7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20" Type="http://schemas.openxmlformats.org/officeDocument/2006/relationships/image" Target="../media/image24.jpeg"/><Relationship Id="rId21" Type="http://schemas.openxmlformats.org/officeDocument/2006/relationships/image" Target="../media/image25.png"/><Relationship Id="rId22" Type="http://schemas.openxmlformats.org/officeDocument/2006/relationships/image" Target="../media/image26.png"/><Relationship Id="rId10" Type="http://schemas.openxmlformats.org/officeDocument/2006/relationships/image" Target="../media/image14.png"/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3" Type="http://schemas.openxmlformats.org/officeDocument/2006/relationships/image" Target="../media/image17.png"/><Relationship Id="rId14" Type="http://schemas.openxmlformats.org/officeDocument/2006/relationships/image" Target="../media/image18.png"/><Relationship Id="rId15" Type="http://schemas.openxmlformats.org/officeDocument/2006/relationships/image" Target="../media/image19.emf"/><Relationship Id="rId16" Type="http://schemas.openxmlformats.org/officeDocument/2006/relationships/image" Target="../media/image20.png"/><Relationship Id="rId17" Type="http://schemas.openxmlformats.org/officeDocument/2006/relationships/image" Target="../media/image21.png"/><Relationship Id="rId18" Type="http://schemas.openxmlformats.org/officeDocument/2006/relationships/image" Target="../media/image22.jpeg"/><Relationship Id="rId19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2400" y="6324600"/>
            <a:ext cx="89154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743200" y="1600200"/>
            <a:ext cx="6248400" cy="1470025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Arial"/>
                <a:ea typeface="ＭＳ Ｐゴシック" charset="0"/>
                <a:cs typeface="Arial"/>
              </a:rPr>
              <a:t>DNSSEC Management</a:t>
            </a:r>
            <a:endParaRPr lang="en-US" sz="3600" b="1" dirty="0">
              <a:latin typeface="Arial"/>
              <a:cs typeface="Arial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209800" y="3810000"/>
            <a:ext cx="4648200" cy="1371600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en-US" i="1" dirty="0"/>
              <a:t>Jitender Kumar</a:t>
            </a:r>
          </a:p>
          <a:p>
            <a:pPr algn="ctr">
              <a:spcBef>
                <a:spcPts val="0"/>
              </a:spcBef>
            </a:pPr>
            <a:r>
              <a:rPr lang="en-US" i="1" dirty="0"/>
              <a:t>jkumar@</a:t>
            </a:r>
            <a:r>
              <a:rPr lang="en-US" i="1" dirty="0" smtClean="0"/>
              <a:t>afilias.in</a:t>
            </a:r>
            <a:br>
              <a:rPr lang="en-US" i="1" dirty="0" smtClean="0"/>
            </a:br>
            <a:r>
              <a:rPr lang="en-US" i="1" dirty="0" smtClean="0"/>
              <a:t>Afilias</a:t>
            </a:r>
          </a:p>
          <a:p>
            <a:pPr algn="ctr">
              <a:spcBef>
                <a:spcPts val="0"/>
              </a:spcBef>
            </a:pPr>
            <a:r>
              <a:rPr lang="en-US" i="1" dirty="0" smtClean="0"/>
              <a:t>August 2014</a:t>
            </a:r>
            <a:endParaRPr lang="en-US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6096000"/>
            <a:ext cx="2895600" cy="7115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Gap in the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572000"/>
          </a:xfrm>
        </p:spPr>
        <p:txBody>
          <a:bodyPr>
            <a:noAutofit/>
          </a:bodyPr>
          <a:lstStyle/>
          <a:p>
            <a:r>
              <a:rPr lang="en-US" sz="2400" dirty="0"/>
              <a:t>The public key information needed for the DS record is managed by the DNS hosting provider</a:t>
            </a:r>
          </a:p>
          <a:p>
            <a:r>
              <a:rPr lang="en-US" sz="2400" dirty="0"/>
              <a:t>Everything works great </a:t>
            </a:r>
            <a:r>
              <a:rPr lang="en-US" sz="2400" dirty="0" smtClean="0"/>
              <a:t>… as </a:t>
            </a:r>
            <a:r>
              <a:rPr lang="en-US" sz="2400" dirty="0"/>
              <a:t>long as the registrar is the DNS hosting provider</a:t>
            </a:r>
          </a:p>
          <a:p>
            <a:r>
              <a:rPr lang="en-US" sz="2400" dirty="0"/>
              <a:t>When a </a:t>
            </a:r>
            <a:r>
              <a:rPr lang="en-US" sz="2400" dirty="0" smtClean="0"/>
              <a:t>third-party </a:t>
            </a:r>
            <a:r>
              <a:rPr lang="en-US" sz="2400" dirty="0"/>
              <a:t>DNS hosting provider is </a:t>
            </a:r>
            <a:r>
              <a:rPr lang="en-US" sz="2400" dirty="0" smtClean="0"/>
              <a:t>used, </a:t>
            </a:r>
            <a:r>
              <a:rPr lang="en-US" sz="2400" dirty="0"/>
              <a:t>there needs to be an interaction between the registrar and that provider</a:t>
            </a:r>
          </a:p>
          <a:p>
            <a:pPr lvl="1"/>
            <a:r>
              <a:rPr lang="en-US" sz="2000" dirty="0"/>
              <a:t>This is currently a manual copy-and-paste</a:t>
            </a:r>
          </a:p>
        </p:txBody>
      </p:sp>
    </p:spTree>
    <p:extLst>
      <p:ext uri="{BB962C8B-B14F-4D97-AF65-F5344CB8AC3E}">
        <p14:creationId xmlns:p14="http://schemas.microsoft.com/office/powerpoint/2010/main" val="504633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Key </a:t>
            </a:r>
            <a:r>
              <a:rPr lang="en-US" dirty="0" smtClean="0"/>
              <a:t>Rollovers</a:t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Transfers</a:t>
            </a:r>
          </a:p>
        </p:txBody>
      </p:sp>
      <p:sp>
        <p:nvSpPr>
          <p:cNvPr id="6" name="Rectangle 5"/>
          <p:cNvSpPr/>
          <p:nvPr/>
        </p:nvSpPr>
        <p:spPr>
          <a:xfrm>
            <a:off x="152400" y="6400800"/>
            <a:ext cx="8839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167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572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To </a:t>
            </a:r>
            <a:r>
              <a:rPr lang="en-US" sz="2400" dirty="0"/>
              <a:t>ensure a valid zone during transition from an old service provider to a new service provider.</a:t>
            </a:r>
          </a:p>
          <a:p>
            <a:r>
              <a:rPr lang="en-US" sz="2400" dirty="0"/>
              <a:t>However, </a:t>
            </a:r>
            <a:r>
              <a:rPr lang="en-US" sz="2400" dirty="0" smtClean="0"/>
              <a:t>if </a:t>
            </a:r>
            <a:r>
              <a:rPr lang="en-US" sz="2400" dirty="0"/>
              <a:t>you are: </a:t>
            </a:r>
            <a:endParaRPr lang="en-US" sz="2400" dirty="0" smtClean="0"/>
          </a:p>
          <a:p>
            <a:pPr lvl="1"/>
            <a:r>
              <a:rPr lang="en-US" sz="2000" dirty="0" smtClean="0"/>
              <a:t>gTLD </a:t>
            </a:r>
            <a:r>
              <a:rPr lang="en-US" sz="2000" dirty="0"/>
              <a:t> or TLD that complies with gTLD rules </a:t>
            </a:r>
          </a:p>
          <a:p>
            <a:r>
              <a:rPr lang="en-US" sz="2400" dirty="0"/>
              <a:t>Then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Problem</a:t>
            </a:r>
            <a:r>
              <a:rPr lang="en-US" sz="2000" dirty="0"/>
              <a:t> when DNS services are linked with registration services</a:t>
            </a:r>
          </a:p>
        </p:txBody>
      </p:sp>
    </p:spTree>
    <p:extLst>
      <p:ext uri="{BB962C8B-B14F-4D97-AF65-F5344CB8AC3E}">
        <p14:creationId xmlns:p14="http://schemas.microsoft.com/office/powerpoint/2010/main" val="2127179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of DNSSEC Only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572000"/>
          </a:xfrm>
        </p:spPr>
        <p:txBody>
          <a:bodyPr>
            <a:noAutofit/>
          </a:bodyPr>
          <a:lstStyle/>
          <a:p>
            <a:r>
              <a:rPr lang="en-US" sz="2400" dirty="0"/>
              <a:t>Generate new keys for new DNS Provider, and add to zone</a:t>
            </a:r>
          </a:p>
          <a:p>
            <a:r>
              <a:rPr lang="en-US" sz="2400" dirty="0"/>
              <a:t>Sign with BOTH providers, publish zone at both providers</a:t>
            </a:r>
          </a:p>
          <a:p>
            <a:r>
              <a:rPr lang="en-US" sz="2400" dirty="0"/>
              <a:t>Add DS record for parent zone through registrar   </a:t>
            </a:r>
          </a:p>
          <a:p>
            <a:r>
              <a:rPr lang="en-US" sz="2400" dirty="0"/>
              <a:t>Change NS records to new provider and resign at new provider</a:t>
            </a:r>
          </a:p>
          <a:p>
            <a:r>
              <a:rPr lang="en-US" sz="2400" dirty="0"/>
              <a:t>Discontinue service at old service provider</a:t>
            </a:r>
          </a:p>
        </p:txBody>
      </p:sp>
    </p:spTree>
    <p:extLst>
      <p:ext uri="{BB962C8B-B14F-4D97-AF65-F5344CB8AC3E}">
        <p14:creationId xmlns:p14="http://schemas.microsoft.com/office/powerpoint/2010/main" val="2120146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Transfer </a:t>
            </a:r>
            <a:r>
              <a:rPr lang="en-US" dirty="0" smtClean="0"/>
              <a:t>Domain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/>
              <a:t>Bundled DNS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572000"/>
          </a:xfrm>
        </p:spPr>
        <p:txBody>
          <a:bodyPr>
            <a:noAutofit/>
          </a:bodyPr>
          <a:lstStyle/>
          <a:p>
            <a:r>
              <a:rPr lang="en-US" sz="2400" dirty="0"/>
              <a:t>Registrant contacts new registrar </a:t>
            </a:r>
          </a:p>
          <a:p>
            <a:r>
              <a:rPr lang="en-US" sz="2400" dirty="0"/>
              <a:t>New  registrar requests transfer on behalf of registrant </a:t>
            </a:r>
          </a:p>
          <a:p>
            <a:r>
              <a:rPr lang="en-US" sz="2400" dirty="0"/>
              <a:t>Old  registrar receives request</a:t>
            </a:r>
          </a:p>
          <a:p>
            <a:pPr lvl="1"/>
            <a:r>
              <a:rPr lang="en-US" sz="2000" dirty="0"/>
              <a:t>Removes  second level name from TLD zone </a:t>
            </a:r>
          </a:p>
          <a:p>
            <a:r>
              <a:rPr lang="en-US" sz="2400" dirty="0"/>
              <a:t>Wait for 5 day grace period to expire</a:t>
            </a:r>
          </a:p>
          <a:p>
            <a:pPr lvl="1"/>
            <a:r>
              <a:rPr lang="en-US" sz="2000" dirty="0"/>
              <a:t>Domain  goes dark as TTLs timeout </a:t>
            </a:r>
          </a:p>
          <a:p>
            <a:r>
              <a:rPr lang="en-US" sz="2400" dirty="0"/>
              <a:t>New registrar changes NS and DS records and signs</a:t>
            </a:r>
          </a:p>
        </p:txBody>
      </p:sp>
    </p:spTree>
    <p:extLst>
      <p:ext uri="{BB962C8B-B14F-4D97-AF65-F5344CB8AC3E}">
        <p14:creationId xmlns:p14="http://schemas.microsoft.com/office/powerpoint/2010/main" val="2875033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What’s </a:t>
            </a:r>
            <a:r>
              <a:rPr lang="en-US" dirty="0"/>
              <a:t>needed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572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Should be </a:t>
            </a:r>
            <a:r>
              <a:rPr lang="en-US" sz="2400" dirty="0"/>
              <a:t>able to deploy DNS/DNSSEC in advance of  registration in new registrar </a:t>
            </a:r>
          </a:p>
          <a:p>
            <a:r>
              <a:rPr lang="en-US" sz="2400" dirty="0" smtClean="0"/>
              <a:t>Should be </a:t>
            </a:r>
            <a:r>
              <a:rPr lang="en-US" sz="2400" dirty="0"/>
              <a:t>able to add new registrar KSK through old registrar</a:t>
            </a:r>
          </a:p>
          <a:p>
            <a:pPr lvl="1"/>
            <a:r>
              <a:rPr lang="en-US" sz="2000" dirty="0"/>
              <a:t>Export new key from new registrar</a:t>
            </a:r>
          </a:p>
          <a:p>
            <a:pPr lvl="1"/>
            <a:r>
              <a:rPr lang="en-US" sz="2000" dirty="0"/>
              <a:t>Import new key through old registrar </a:t>
            </a:r>
          </a:p>
          <a:p>
            <a:r>
              <a:rPr lang="en-US" sz="2400" dirty="0"/>
              <a:t>Should </a:t>
            </a:r>
            <a:r>
              <a:rPr lang="en-US" sz="2400" dirty="0" smtClean="0"/>
              <a:t>continue </a:t>
            </a:r>
            <a:r>
              <a:rPr lang="en-US" sz="2400" dirty="0"/>
              <a:t>DNS services at old registrar for a period of time: </a:t>
            </a:r>
          </a:p>
          <a:p>
            <a:pPr lvl="1"/>
            <a:r>
              <a:rPr lang="en-US" sz="2000" dirty="0"/>
              <a:t>After DS and NS record changes and signing propagation</a:t>
            </a:r>
          </a:p>
          <a:p>
            <a:pPr lvl="1"/>
            <a:r>
              <a:rPr lang="en-US" sz="2000" dirty="0"/>
              <a:t>During and after registration transfers </a:t>
            </a:r>
          </a:p>
        </p:txBody>
      </p:sp>
    </p:spTree>
    <p:extLst>
      <p:ext uri="{BB962C8B-B14F-4D97-AF65-F5344CB8AC3E}">
        <p14:creationId xmlns:p14="http://schemas.microsoft.com/office/powerpoint/2010/main" val="3162612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Ideal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382000" cy="4724400"/>
          </a:xfrm>
        </p:spPr>
        <p:txBody>
          <a:bodyPr>
            <a:noAutofit/>
          </a:bodyPr>
          <a:lstStyle/>
          <a:p>
            <a:r>
              <a:rPr lang="en-US" sz="2400" dirty="0"/>
              <a:t>Registrant contacts new registrar</a:t>
            </a:r>
          </a:p>
          <a:p>
            <a:pPr lvl="1"/>
            <a:r>
              <a:rPr lang="en-US" sz="2000" dirty="0"/>
              <a:t>Deploy new signed zone </a:t>
            </a:r>
          </a:p>
          <a:p>
            <a:pPr lvl="1"/>
            <a:r>
              <a:rPr lang="en-US" sz="2000" dirty="0"/>
              <a:t>Export new KSK record and new DS records </a:t>
            </a:r>
          </a:p>
          <a:p>
            <a:r>
              <a:rPr lang="en-US" sz="2400" dirty="0"/>
              <a:t>Registrant changes at old registrar </a:t>
            </a:r>
          </a:p>
          <a:p>
            <a:pPr lvl="1"/>
            <a:r>
              <a:rPr lang="en-US" sz="2000" dirty="0"/>
              <a:t>Import new KSK record </a:t>
            </a:r>
          </a:p>
          <a:p>
            <a:pPr lvl="1"/>
            <a:r>
              <a:rPr lang="en-US" sz="2000" dirty="0"/>
              <a:t>Push new NS and DS records to the registry </a:t>
            </a:r>
          </a:p>
          <a:p>
            <a:r>
              <a:rPr lang="en-US" sz="2400" dirty="0"/>
              <a:t>Registrant initiates registration transfer at new   registrar  </a:t>
            </a:r>
          </a:p>
          <a:p>
            <a:r>
              <a:rPr lang="en-US" sz="2400" dirty="0"/>
              <a:t>Wait for registration transfer to complete </a:t>
            </a:r>
          </a:p>
          <a:p>
            <a:pPr lvl="1"/>
            <a:r>
              <a:rPr lang="en-US" sz="2000" dirty="0"/>
              <a:t>New registrar pushes NS and DS records to the registry </a:t>
            </a:r>
          </a:p>
          <a:p>
            <a:pPr lvl="1"/>
            <a:r>
              <a:rPr lang="en-US" sz="2000" dirty="0"/>
              <a:t>Discontinue DNS service at old registrar </a:t>
            </a:r>
          </a:p>
        </p:txBody>
      </p:sp>
    </p:spTree>
    <p:extLst>
      <p:ext uri="{BB962C8B-B14F-4D97-AF65-F5344CB8AC3E}">
        <p14:creationId xmlns:p14="http://schemas.microsoft.com/office/powerpoint/2010/main" val="892106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00000">
            <a:off x="3928803" y="2798129"/>
            <a:ext cx="4915049" cy="3605026"/>
          </a:xfrm>
          <a:prstGeom prst="rect">
            <a:avLst/>
          </a:prstGeom>
          <a:ln>
            <a:solidFill>
              <a:srgbClr val="005270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228600" y="1676400"/>
            <a:ext cx="8534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3200" dirty="0" err="1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www.internetsociety.org</a:t>
            </a:r>
            <a:r>
              <a:rPr lang="en-US" sz="3200" dirty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/what-we-do/technology-matters/</a:t>
            </a:r>
            <a:r>
              <a:rPr lang="en-US" sz="3200" dirty="0" err="1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dnssec</a:t>
            </a:r>
            <a:endParaRPr lang="en-US" sz="3200" dirty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958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Jitender </a:t>
            </a:r>
            <a:r>
              <a:rPr lang="en-US" dirty="0" smtClean="0"/>
              <a:t>Kumar</a:t>
            </a:r>
            <a:br>
              <a:rPr lang="en-US" dirty="0" smtClean="0"/>
            </a:br>
            <a:r>
              <a:rPr lang="en-US" dirty="0" smtClean="0"/>
              <a:t>jkumar</a:t>
            </a:r>
            <a:r>
              <a:rPr lang="en-US" dirty="0"/>
              <a:t>@afilias.in</a:t>
            </a:r>
            <a:br>
              <a:rPr lang="en-US" dirty="0"/>
            </a:br>
            <a:r>
              <a:rPr lang="en-US" dirty="0"/>
              <a:t>Afilias</a:t>
            </a:r>
          </a:p>
        </p:txBody>
      </p:sp>
      <p:sp>
        <p:nvSpPr>
          <p:cNvPr id="3" name="Rectangle 2"/>
          <p:cNvSpPr/>
          <p:nvPr/>
        </p:nvSpPr>
        <p:spPr>
          <a:xfrm>
            <a:off x="152400" y="6400800"/>
            <a:ext cx="8839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About Afilias</a:t>
            </a:r>
          </a:p>
          <a:p>
            <a:r>
              <a:rPr lang="en-US" dirty="0"/>
              <a:t>DNSSEC</a:t>
            </a:r>
          </a:p>
          <a:p>
            <a:r>
              <a:rPr lang="en-US" dirty="0" smtClean="0"/>
              <a:t>Signing</a:t>
            </a:r>
            <a:endParaRPr lang="en-US" dirty="0"/>
          </a:p>
          <a:p>
            <a:r>
              <a:rPr lang="en-US" dirty="0" smtClean="0"/>
              <a:t>Validation</a:t>
            </a:r>
            <a:endParaRPr lang="en-US" dirty="0"/>
          </a:p>
          <a:p>
            <a:r>
              <a:rPr lang="en-US" dirty="0"/>
              <a:t>Gap </a:t>
            </a:r>
            <a:r>
              <a:rPr lang="en-US" dirty="0" smtClean="0"/>
              <a:t>in the System</a:t>
            </a:r>
            <a:endParaRPr lang="en-US" dirty="0"/>
          </a:p>
          <a:p>
            <a:r>
              <a:rPr lang="en-US" dirty="0"/>
              <a:t>Key Rollovers and Transfers</a:t>
            </a:r>
          </a:p>
        </p:txBody>
      </p:sp>
    </p:spTree>
    <p:extLst>
      <p:ext uri="{BB962C8B-B14F-4D97-AF65-F5344CB8AC3E}">
        <p14:creationId xmlns:p14="http://schemas.microsoft.com/office/powerpoint/2010/main" val="3246246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Afilias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Afilias </a:t>
            </a:r>
            <a:r>
              <a:rPr lang="en-US" dirty="0"/>
              <a:t>is </a:t>
            </a:r>
            <a:r>
              <a:rPr lang="en-US" dirty="0" smtClean="0"/>
              <a:t>best </a:t>
            </a:r>
            <a:r>
              <a:rPr lang="en-US" dirty="0"/>
              <a:t>known for domain name registry services</a:t>
            </a:r>
          </a:p>
          <a:p>
            <a:r>
              <a:rPr lang="en-US" dirty="0" smtClean="0"/>
              <a:t>Afilias manages / supports more than 20M names, including: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332" y="4120556"/>
            <a:ext cx="1066800" cy="5218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6066" y="4170172"/>
            <a:ext cx="1219200" cy="4226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3846" y="4135003"/>
            <a:ext cx="1371600" cy="4929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1384" y="5018208"/>
            <a:ext cx="1137684" cy="4529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529" y="5989730"/>
            <a:ext cx="762000" cy="3018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932" y="5053414"/>
            <a:ext cx="990600" cy="3825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3800" y="4876800"/>
            <a:ext cx="1295400" cy="69768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5964" y="4939891"/>
            <a:ext cx="626724" cy="609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0" y="5826672"/>
            <a:ext cx="1118299" cy="6279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4800" y="5791200"/>
            <a:ext cx="685800" cy="6858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3433" y="4038600"/>
            <a:ext cx="710479" cy="6858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9552" y="4962817"/>
            <a:ext cx="914400" cy="56374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0" y="5024404"/>
            <a:ext cx="914400" cy="4405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0" y="3962400"/>
            <a:ext cx="1219200" cy="72700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4800600"/>
            <a:ext cx="921524" cy="635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579959" y="5804304"/>
            <a:ext cx="1371600" cy="672696"/>
          </a:xfrm>
          <a:prstGeom prst="rect">
            <a:avLst/>
          </a:prstGeom>
        </p:spPr>
      </p:pic>
      <p:pic>
        <p:nvPicPr>
          <p:cNvPr id="22" name="Picture 10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3519" y="5908084"/>
            <a:ext cx="81915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Group 4"/>
          <p:cNvGrpSpPr>
            <a:grpSpLocks/>
          </p:cNvGrpSpPr>
          <p:nvPr/>
        </p:nvGrpSpPr>
        <p:grpSpPr bwMode="auto">
          <a:xfrm>
            <a:off x="4148989" y="5909671"/>
            <a:ext cx="927100" cy="461963"/>
            <a:chOff x="4752" y="888"/>
            <a:chExt cx="527" cy="263"/>
          </a:xfrm>
        </p:grpSpPr>
        <p:pic>
          <p:nvPicPr>
            <p:cNvPr id="26" name="Picture 5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" y="888"/>
              <a:ext cx="528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AutoShape 6"/>
            <p:cNvSpPr>
              <a:spLocks noChangeArrowheads="1"/>
            </p:cNvSpPr>
            <p:nvPr/>
          </p:nvSpPr>
          <p:spPr bwMode="auto">
            <a:xfrm>
              <a:off x="4752" y="888"/>
              <a:ext cx="528" cy="264"/>
            </a:xfrm>
            <a:prstGeom prst="roundRect">
              <a:avLst>
                <a:gd name="adj" fmla="val 375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a-DK">
                <a:latin typeface="Calibri" charset="0"/>
              </a:endParaRPr>
            </a:p>
          </p:txBody>
        </p:sp>
      </p:grpSp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4800" y="4191000"/>
            <a:ext cx="6842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9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0099" y="5950152"/>
            <a:ext cx="3619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9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9479" y="5961265"/>
            <a:ext cx="954088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0224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DNSSEC?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572000"/>
          </a:xfrm>
        </p:spPr>
        <p:txBody>
          <a:bodyPr>
            <a:noAutofit/>
          </a:bodyPr>
          <a:lstStyle/>
          <a:p>
            <a:r>
              <a:rPr lang="en-US" sz="2400" dirty="0"/>
              <a:t>A set of security extensions to the existing DNS protocol added by the Internet Engineering Task Force (IETF</a:t>
            </a:r>
            <a:r>
              <a:rPr lang="en-US" sz="2400" dirty="0" smtClean="0"/>
              <a:t>) </a:t>
            </a:r>
            <a:endParaRPr lang="en-US" sz="2400" dirty="0"/>
          </a:p>
          <a:p>
            <a:r>
              <a:rPr lang="en-US" sz="2400" dirty="0"/>
              <a:t>DNSSEC </a:t>
            </a:r>
            <a:r>
              <a:rPr lang="en-US" sz="2400" dirty="0" smtClean="0"/>
              <a:t>provides:</a:t>
            </a:r>
            <a:endParaRPr lang="en-US" sz="2400" dirty="0"/>
          </a:p>
          <a:p>
            <a:pPr lvl="1"/>
            <a:r>
              <a:rPr lang="en-US" sz="2400" dirty="0"/>
              <a:t>Authentication of the source of the information in a </a:t>
            </a:r>
            <a:r>
              <a:rPr lang="en-US" sz="2400" dirty="0" smtClean="0"/>
              <a:t>DNS response</a:t>
            </a:r>
            <a:endParaRPr lang="en-US" sz="2400" dirty="0"/>
          </a:p>
          <a:p>
            <a:pPr lvl="1"/>
            <a:r>
              <a:rPr lang="en-US" sz="2400" dirty="0"/>
              <a:t>Integrity of the information in a DNS response</a:t>
            </a:r>
          </a:p>
          <a:p>
            <a:pPr lvl="1"/>
            <a:r>
              <a:rPr lang="en-US" sz="2400" dirty="0"/>
              <a:t>Authenticated denial of existence</a:t>
            </a:r>
          </a:p>
          <a:p>
            <a:r>
              <a:rPr lang="en-US" sz="2400" dirty="0"/>
              <a:t>DNSSEC doesn’t </a:t>
            </a:r>
            <a:r>
              <a:rPr lang="en-US" sz="2400" dirty="0" smtClean="0"/>
              <a:t>provide:</a:t>
            </a:r>
            <a:endParaRPr lang="en-US" sz="2400" dirty="0"/>
          </a:p>
          <a:p>
            <a:pPr lvl="1"/>
            <a:r>
              <a:rPr lang="en-US" sz="2400" dirty="0"/>
              <a:t>Confidentiality, access control lists, or other means </a:t>
            </a:r>
            <a:r>
              <a:rPr lang="en-US" sz="2400" dirty="0" smtClean="0"/>
              <a:t>of differentiating </a:t>
            </a:r>
            <a:r>
              <a:rPr lang="en-US" sz="2400" dirty="0"/>
              <a:t>between inquirers. </a:t>
            </a:r>
          </a:p>
          <a:p>
            <a:pPr lvl="1"/>
            <a:r>
              <a:rPr lang="en-US" sz="2400" dirty="0"/>
              <a:t>Protection against Denial of Service (</a:t>
            </a:r>
            <a:r>
              <a:rPr lang="en-US" sz="2400" dirty="0" err="1"/>
              <a:t>DoS</a:t>
            </a:r>
            <a:r>
              <a:rPr lang="en-US" sz="2400" dirty="0"/>
              <a:t>) </a:t>
            </a:r>
            <a:r>
              <a:rPr lang="en-US" sz="2400" dirty="0" smtClean="0"/>
              <a:t>attacks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23877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DNSSEC?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572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Two </a:t>
            </a:r>
            <a:r>
              <a:rPr lang="en-US" sz="2400" dirty="0"/>
              <a:t>principle deployment </a:t>
            </a:r>
            <a:r>
              <a:rPr lang="en-US" sz="2400" dirty="0" smtClean="0"/>
              <a:t>dimensions to </a:t>
            </a:r>
            <a:r>
              <a:rPr lang="en-US" sz="2400" dirty="0"/>
              <a:t>consider</a:t>
            </a:r>
          </a:p>
          <a:p>
            <a:pPr lvl="1"/>
            <a:r>
              <a:rPr lang="en-US" sz="2400" dirty="0" smtClean="0"/>
              <a:t>Signing </a:t>
            </a:r>
          </a:p>
          <a:p>
            <a:pPr lvl="1"/>
            <a:r>
              <a:rPr lang="en-US" sz="2400" dirty="0" smtClean="0"/>
              <a:t>Validating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72051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</a:t>
            </a:r>
            <a:r>
              <a:rPr lang="en-US" dirty="0"/>
              <a:t>of trust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52600"/>
            <a:ext cx="9144000" cy="5105400"/>
          </a:xfrm>
          <a:prstGeom prst="rect">
            <a:avLst/>
          </a:prstGeom>
          <a:effectLst>
            <a:reflection stA="0" endPos="75000" dist="127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24608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Resource </a:t>
            </a:r>
            <a:r>
              <a:rPr lang="en-US" dirty="0" smtClean="0"/>
              <a:t>Records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47800"/>
            <a:ext cx="9144000" cy="6858000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889000" y="2616200"/>
            <a:ext cx="75819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7" dirty="0" smtClean="0">
                <a:solidFill>
                  <a:srgbClr val="000000"/>
                </a:solidFill>
                <a:latin typeface="Calibri"/>
                <a:cs typeface="Calibri"/>
              </a:rPr>
              <a:t>DNSSEC securely signs DNS records. This requires the addition of four new </a:t>
            </a:r>
            <a:r>
              <a:rPr lang="en-CA" sz="1607" dirty="0" err="1" smtClean="0">
                <a:solidFill>
                  <a:srgbClr val="000000"/>
                </a:solidFill>
                <a:latin typeface="Calibri"/>
                <a:cs typeface="Calibri"/>
              </a:rPr>
              <a:t>zonefile</a:t>
            </a:r>
            <a:r>
              <a:rPr lang="en-CA" sz="1607" dirty="0" smtClean="0">
                <a:solidFill>
                  <a:srgbClr val="000000"/>
                </a:solidFill>
                <a:latin typeface="Calibri"/>
                <a:cs typeface="Calibri"/>
              </a:rPr>
              <a:t> record</a:t>
            </a:r>
          </a:p>
          <a:p>
            <a:pPr>
              <a:lnSpc>
                <a:spcPts val="1840"/>
              </a:lnSpc>
            </a:pPr>
            <a:endParaRPr dirty="0"/>
          </a:p>
        </p:txBody>
      </p:sp>
      <p:sp>
        <p:nvSpPr>
          <p:cNvPr id="8" name="TextBox 5"/>
          <p:cNvSpPr txBox="1"/>
          <p:nvPr/>
        </p:nvSpPr>
        <p:spPr>
          <a:xfrm>
            <a:off x="889000" y="2857500"/>
            <a:ext cx="8001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7" smtClean="0">
                <a:solidFill>
                  <a:srgbClr val="000000"/>
                </a:solidFill>
                <a:latin typeface="Calibri"/>
                <a:cs typeface="Calibri"/>
              </a:rPr>
              <a:t>types: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9" name="TextBox 6"/>
          <p:cNvSpPr txBox="1"/>
          <p:nvPr/>
        </p:nvSpPr>
        <p:spPr>
          <a:xfrm>
            <a:off x="927100" y="3454400"/>
            <a:ext cx="23495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dirty="0" smtClean="0">
                <a:solidFill>
                  <a:srgbClr val="FFFFFF"/>
                </a:solidFill>
                <a:latin typeface="Calibri Bold"/>
                <a:cs typeface="Calibri Bold"/>
              </a:rPr>
              <a:t>Resource Record (RR)</a:t>
            </a:r>
          </a:p>
          <a:p>
            <a:pPr>
              <a:lnSpc>
                <a:spcPts val="2070"/>
              </a:lnSpc>
            </a:pPr>
            <a:endParaRPr dirty="0"/>
          </a:p>
        </p:txBody>
      </p:sp>
      <p:sp>
        <p:nvSpPr>
          <p:cNvPr id="10" name="TextBox 7"/>
          <p:cNvSpPr txBox="1"/>
          <p:nvPr/>
        </p:nvSpPr>
        <p:spPr>
          <a:xfrm>
            <a:off x="4622800" y="3454400"/>
            <a:ext cx="11176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FFFFF"/>
                </a:solidFill>
                <a:latin typeface="Calibri Bold"/>
                <a:cs typeface="Calibri Bold"/>
              </a:rPr>
              <a:t>Purpose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1" name="TextBox 8"/>
          <p:cNvSpPr txBox="1"/>
          <p:nvPr/>
        </p:nvSpPr>
        <p:spPr>
          <a:xfrm>
            <a:off x="927100" y="3822700"/>
            <a:ext cx="2654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2" smtClean="0">
                <a:solidFill>
                  <a:srgbClr val="000000"/>
                </a:solidFill>
                <a:latin typeface="Calibri"/>
                <a:cs typeface="Calibri"/>
              </a:rPr>
              <a:t>DNSKEY (DNS Public Key)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2" name="TextBox 9"/>
          <p:cNvSpPr txBox="1"/>
          <p:nvPr/>
        </p:nvSpPr>
        <p:spPr>
          <a:xfrm>
            <a:off x="4622800" y="3822700"/>
            <a:ext cx="3060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2" smtClean="0">
                <a:solidFill>
                  <a:srgbClr val="000000"/>
                </a:solidFill>
                <a:latin typeface="Calibri"/>
                <a:cs typeface="Calibri"/>
              </a:rPr>
              <a:t>Needed for verifying a RRSIG.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3" name="TextBox 10"/>
          <p:cNvSpPr txBox="1"/>
          <p:nvPr/>
        </p:nvSpPr>
        <p:spPr>
          <a:xfrm>
            <a:off x="927100" y="4191000"/>
            <a:ext cx="35560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Calibri"/>
                <a:cs typeface="Calibri"/>
              </a:rPr>
              <a:t>RRSIG (Resource Record Signature)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4" name="TextBox 11"/>
          <p:cNvSpPr txBox="1"/>
          <p:nvPr/>
        </p:nvSpPr>
        <p:spPr>
          <a:xfrm>
            <a:off x="4622800" y="4191000"/>
            <a:ext cx="37719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Calibri"/>
                <a:cs typeface="Calibri"/>
              </a:rPr>
              <a:t>Signature  over  RRset  made  using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5" name="TextBox 12"/>
          <p:cNvSpPr txBox="1"/>
          <p:nvPr/>
        </p:nvSpPr>
        <p:spPr>
          <a:xfrm>
            <a:off x="4622800" y="4483100"/>
            <a:ext cx="45212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Calibri"/>
                <a:cs typeface="Calibri"/>
              </a:rPr>
              <a:t>private key.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927100" y="4838700"/>
            <a:ext cx="2120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2" smtClean="0">
                <a:solidFill>
                  <a:srgbClr val="000000"/>
                </a:solidFill>
                <a:latin typeface="Calibri"/>
                <a:cs typeface="Calibri"/>
              </a:rPr>
              <a:t>NSEC (Next Secure)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7" name="TextBox 14"/>
          <p:cNvSpPr txBox="1"/>
          <p:nvPr/>
        </p:nvSpPr>
        <p:spPr>
          <a:xfrm>
            <a:off x="4622800" y="4838700"/>
            <a:ext cx="37592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2" smtClean="0">
                <a:solidFill>
                  <a:srgbClr val="000000"/>
                </a:solidFill>
                <a:latin typeface="Calibri"/>
                <a:cs typeface="Calibri"/>
              </a:rPr>
              <a:t>Indicates which name is the next one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8" name="TextBox 15"/>
          <p:cNvSpPr txBox="1"/>
          <p:nvPr/>
        </p:nvSpPr>
        <p:spPr>
          <a:xfrm>
            <a:off x="4622800" y="5118100"/>
            <a:ext cx="45212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Calibri"/>
                <a:cs typeface="Calibri"/>
              </a:rPr>
              <a:t>in the zone and which type codes are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9" name="TextBox 16"/>
          <p:cNvSpPr txBox="1"/>
          <p:nvPr/>
        </p:nvSpPr>
        <p:spPr>
          <a:xfrm>
            <a:off x="4622800" y="5397500"/>
            <a:ext cx="45212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2" smtClean="0">
                <a:solidFill>
                  <a:srgbClr val="000000"/>
                </a:solidFill>
                <a:latin typeface="Calibri"/>
                <a:cs typeface="Calibri"/>
              </a:rPr>
              <a:t>available for the current name.</a:t>
            </a:r>
          </a:p>
          <a:p>
            <a:pPr>
              <a:lnSpc>
                <a:spcPts val="2070"/>
              </a:lnSpc>
            </a:pPr>
            <a:endParaRPr lang="en-CA" sz="1802">
              <a:solidFill>
                <a:srgbClr val="000000"/>
              </a:solidFill>
            </a:endParaRPr>
          </a:p>
        </p:txBody>
      </p:sp>
      <p:sp>
        <p:nvSpPr>
          <p:cNvPr id="20" name="TextBox 17"/>
          <p:cNvSpPr txBox="1"/>
          <p:nvPr/>
        </p:nvSpPr>
        <p:spPr>
          <a:xfrm>
            <a:off x="927100" y="5753100"/>
            <a:ext cx="2400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Calibri"/>
                <a:cs typeface="Calibri"/>
              </a:rPr>
              <a:t>DS (Delegation Signer)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1" name="TextBox 18"/>
          <p:cNvSpPr txBox="1"/>
          <p:nvPr/>
        </p:nvSpPr>
        <p:spPr>
          <a:xfrm>
            <a:off x="4622800" y="5753100"/>
            <a:ext cx="30480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Calibri"/>
                <a:cs typeface="Calibri"/>
              </a:rPr>
              <a:t>‘Pointer’ for building chains of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2" name="TextBox 19"/>
          <p:cNvSpPr txBox="1"/>
          <p:nvPr/>
        </p:nvSpPr>
        <p:spPr>
          <a:xfrm>
            <a:off x="4622800" y="6032500"/>
            <a:ext cx="45212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5"/>
              </a:lnSpc>
            </a:pPr>
            <a:r>
              <a:rPr lang="en-CA" sz="1802" smtClean="0">
                <a:solidFill>
                  <a:srgbClr val="000000"/>
                </a:solidFill>
                <a:latin typeface="Calibri"/>
                <a:cs typeface="Calibri"/>
              </a:rPr>
              <a:t>authentication.</a:t>
            </a:r>
          </a:p>
          <a:p>
            <a:pPr>
              <a:lnSpc>
                <a:spcPts val="2065"/>
              </a:lnSpc>
            </a:pPr>
            <a:endParaRPr lang="en-CA" sz="180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32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572000"/>
          </a:xfrm>
        </p:spPr>
        <p:txBody>
          <a:bodyPr>
            <a:noAutofit/>
          </a:bodyPr>
          <a:lstStyle/>
          <a:p>
            <a:r>
              <a:rPr lang="en-US" sz="2400" dirty="0"/>
              <a:t>Afilias has </a:t>
            </a:r>
            <a:r>
              <a:rPr lang="en-US" sz="2400" dirty="0" smtClean="0"/>
              <a:t>signed TLDs </a:t>
            </a:r>
            <a:r>
              <a:rPr lang="en-US" sz="2400" dirty="0"/>
              <a:t>since before the root zone was signed</a:t>
            </a:r>
          </a:p>
          <a:p>
            <a:r>
              <a:rPr lang="en-US" sz="2400" dirty="0" smtClean="0"/>
              <a:t>Afilias is responsible </a:t>
            </a:r>
            <a:r>
              <a:rPr lang="en-US" sz="2400" dirty="0"/>
              <a:t>for the key material used for the signing process, including publication </a:t>
            </a:r>
          </a:p>
          <a:p>
            <a:r>
              <a:rPr lang="en-US" sz="2400" dirty="0"/>
              <a:t>.IN Registry </a:t>
            </a:r>
            <a:r>
              <a:rPr lang="en-US" sz="2400" dirty="0" smtClean="0"/>
              <a:t>was an early </a:t>
            </a:r>
            <a:r>
              <a:rPr lang="en-US" sz="2400" dirty="0"/>
              <a:t>adopter of DNSSEC, facilitated by Afilias </a:t>
            </a:r>
            <a:r>
              <a:rPr lang="en-US" sz="2400" dirty="0" smtClean="0"/>
              <a:t>(.IN’s registry </a:t>
            </a:r>
            <a:r>
              <a:rPr lang="en-US" sz="2400" dirty="0"/>
              <a:t>services </a:t>
            </a:r>
            <a:r>
              <a:rPr lang="en-US" sz="2400" dirty="0" smtClean="0"/>
              <a:t>provider)</a:t>
            </a:r>
            <a:endParaRPr lang="en-US" sz="2400" dirty="0"/>
          </a:p>
          <a:p>
            <a:r>
              <a:rPr lang="en-US" sz="2400" dirty="0"/>
              <a:t>Registrars who have deployed DNSSEC services includes </a:t>
            </a:r>
            <a:r>
              <a:rPr lang="en-US" sz="2400" dirty="0" smtClean="0"/>
              <a:t>Go Daddy</a:t>
            </a:r>
            <a:r>
              <a:rPr lang="en-US" sz="2400" dirty="0"/>
              <a:t>, </a:t>
            </a:r>
            <a:r>
              <a:rPr lang="en-US" sz="2400" dirty="0" err="1"/>
              <a:t>Namesbeyond</a:t>
            </a:r>
            <a:r>
              <a:rPr lang="en-US" sz="2400" dirty="0"/>
              <a:t>, </a:t>
            </a:r>
            <a:r>
              <a:rPr lang="en-US" sz="2400" dirty="0" smtClean="0"/>
              <a:t>etc.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73445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572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Afilias DNS </a:t>
            </a:r>
            <a:r>
              <a:rPr lang="en-US" sz="2400" dirty="0"/>
              <a:t>provides authoritative responses when queried about a zone that we manage</a:t>
            </a:r>
          </a:p>
          <a:p>
            <a:endParaRPr lang="en-US" sz="2400" dirty="0" smtClean="0"/>
          </a:p>
          <a:p>
            <a:r>
              <a:rPr lang="en-US" sz="2400" dirty="0" smtClean="0"/>
              <a:t>Afilias </a:t>
            </a:r>
            <a:r>
              <a:rPr lang="en-US" sz="2400" dirty="0"/>
              <a:t>provides the </a:t>
            </a:r>
            <a:r>
              <a:rPr lang="en-US" sz="2400" dirty="0" smtClean="0"/>
              <a:t>DS record that </a:t>
            </a:r>
            <a:r>
              <a:rPr lang="en-US" sz="2400" dirty="0"/>
              <a:t>enables validation of signed domains in TLDs we host</a:t>
            </a:r>
          </a:p>
          <a:p>
            <a:endParaRPr lang="en-US" sz="2400" dirty="0" smtClean="0"/>
          </a:p>
          <a:p>
            <a:r>
              <a:rPr lang="en-US" sz="2400" dirty="0" smtClean="0"/>
              <a:t>Registrars </a:t>
            </a:r>
            <a:r>
              <a:rPr lang="en-US" sz="2400" dirty="0"/>
              <a:t>are responsible for ensuring the registry has the public key information it needs for the DS </a:t>
            </a:r>
            <a:r>
              <a:rPr lang="en-US" sz="2400" dirty="0" smtClean="0"/>
              <a:t>record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867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3489</TotalTime>
  <Words>529</Words>
  <Application>Microsoft Macintosh PowerPoint</Application>
  <PresentationFormat>On-screen Show (4:3)</PresentationFormat>
  <Paragraphs>105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DNSSEC Management</vt:lpstr>
      <vt:lpstr>Agenda</vt:lpstr>
      <vt:lpstr>About Afilias</vt:lpstr>
      <vt:lpstr>What is DNSSEC?</vt:lpstr>
      <vt:lpstr>What is DNSSEC?</vt:lpstr>
      <vt:lpstr>Chain of trust</vt:lpstr>
      <vt:lpstr>New Resource Records</vt:lpstr>
      <vt:lpstr>Signing</vt:lpstr>
      <vt:lpstr>Validating</vt:lpstr>
      <vt:lpstr>Gap in the System</vt:lpstr>
      <vt:lpstr>Key Rollovers and Transfers</vt:lpstr>
      <vt:lpstr>Key Objective</vt:lpstr>
      <vt:lpstr>Transfer of DNSSEC Only</vt:lpstr>
      <vt:lpstr>Transfer Domain with Bundled DNS</vt:lpstr>
      <vt:lpstr>What’s needed here</vt:lpstr>
      <vt:lpstr>Ideal Process</vt:lpstr>
      <vt:lpstr>Reference</vt:lpstr>
      <vt:lpstr>Thank you!</vt:lpstr>
    </vt:vector>
  </TitlesOfParts>
  <Manager/>
  <Company>Afilias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DNSSEC Management</dc:title>
  <dc:subject/>
  <dc:creator/>
  <cp:keywords>Presentation, DNSSEC, APrIGF</cp:keywords>
  <dc:description/>
  <cp:lastModifiedBy>Jitender Kumar</cp:lastModifiedBy>
  <cp:revision>260</cp:revision>
  <cp:lastPrinted>2014-04-21T21:24:25Z</cp:lastPrinted>
  <dcterms:created xsi:type="dcterms:W3CDTF">2013-06-12T17:29:24Z</dcterms:created>
  <dcterms:modified xsi:type="dcterms:W3CDTF">2014-08-04T08:12:40Z</dcterms:modified>
  <cp:category>Presentation</cp:category>
</cp:coreProperties>
</file>