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660" r:id="rId2"/>
    <p:sldMasterId id="2147483672" r:id="rId3"/>
    <p:sldMasterId id="2147483684" r:id="rId4"/>
    <p:sldMasterId id="2147483706" r:id="rId5"/>
  </p:sldMasterIdLst>
  <p:notesMasterIdLst>
    <p:notesMasterId r:id="rId21"/>
  </p:notesMasterIdLst>
  <p:sldIdLst>
    <p:sldId id="256" r:id="rId6"/>
    <p:sldId id="294" r:id="rId7"/>
    <p:sldId id="337" r:id="rId8"/>
    <p:sldId id="338" r:id="rId9"/>
    <p:sldId id="336" r:id="rId10"/>
    <p:sldId id="339" r:id="rId11"/>
    <p:sldId id="340" r:id="rId12"/>
    <p:sldId id="341" r:id="rId13"/>
    <p:sldId id="342" r:id="rId14"/>
    <p:sldId id="345" r:id="rId15"/>
    <p:sldId id="350" r:id="rId16"/>
    <p:sldId id="346" r:id="rId17"/>
    <p:sldId id="347" r:id="rId18"/>
    <p:sldId id="348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0" autoAdjust="0"/>
    <p:restoredTop sz="94660"/>
  </p:normalViewPr>
  <p:slideViewPr>
    <p:cSldViewPr>
      <p:cViewPr varScale="1">
        <p:scale>
          <a:sx n="100" d="100"/>
          <a:sy n="100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39C1A-E37F-43C5-A731-502EADFF6D25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E0C78-5100-4AC5-8ECB-72D3126E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/>
              <a:pPr/>
              <a:t>2014-08-05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/>
              <a:pPr/>
              <a:t>2014-08-05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/>
              <a:pPr/>
              <a:t>2014-08-05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72819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48972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/>
              <a:pPr/>
              <a:t>2014-08-05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/>
              <a:pPr/>
              <a:t>2014-08-05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/>
              <a:pPr/>
              <a:t>2014-08-05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/>
              <a:pPr/>
              <a:t>2014-08-05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/>
              <a:pPr/>
              <a:t>2014-08-05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72819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48972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/>
              <a:pPr/>
              <a:t>2014-08-05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/>
              <a:pPr/>
              <a:t>2014-08-05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/>
              <a:pPr/>
              <a:t>2014-08-05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/>
              <a:pPr/>
              <a:t>2014-08-05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/>
              <a:pPr/>
              <a:t>2014-08-05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/>
              <a:pPr/>
              <a:t>2014-08-05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tAsia-ppt-template_m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368152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708920"/>
            <a:ext cx="5616624" cy="12241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72819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48972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>
                <a:solidFill>
                  <a:prstClr val="black"/>
                </a:solidFill>
              </a:rPr>
              <a:pPr/>
              <a:t>2014-08-05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>
                <a:solidFill>
                  <a:prstClr val="black"/>
                </a:solidFill>
              </a:rPr>
              <a:pPr/>
              <a:t>2014-08-05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>
                <a:solidFill>
                  <a:prstClr val="black"/>
                </a:solidFill>
              </a:rPr>
              <a:pPr/>
              <a:t>2014-08-05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/>
              <a:pPr/>
              <a:t>2014-08-05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>
                <a:solidFill>
                  <a:prstClr val="black"/>
                </a:solidFill>
              </a:rPr>
              <a:pPr/>
              <a:t>2014-08-05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>
                <a:solidFill>
                  <a:prstClr val="black"/>
                </a:solidFill>
              </a:rPr>
              <a:pPr/>
              <a:t>2014-08-05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tAsia-ppt-template_m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368152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708920"/>
            <a:ext cx="5616624" cy="12241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3143248"/>
            <a:ext cx="7772400" cy="571504"/>
          </a:xfrm>
        </p:spPr>
        <p:txBody>
          <a:bodyPr anchor="t">
            <a:noAutofit/>
          </a:bodyPr>
          <a:lstStyle>
            <a:lvl1pPr algn="ctr">
              <a:defRPr sz="3600" b="0" cap="none">
                <a:solidFill>
                  <a:schemeClr val="bg1"/>
                </a:solidFill>
                <a:latin typeface="Helvetica-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57694"/>
            <a:ext cx="7772400" cy="1500187"/>
          </a:xfrm>
        </p:spPr>
        <p:txBody>
          <a:bodyPr anchorCtr="1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F932CA-0708-4609-A2D7-5F363E407264}" type="datetimeFigureOut">
              <a:rPr lang="en-US" altLang="zh-TW">
                <a:solidFill>
                  <a:prstClr val="black"/>
                </a:solidFill>
              </a:rPr>
              <a:pPr/>
              <a:t>8/5/2014</a:t>
            </a:fld>
            <a:endParaRPr lang="en-CA" altLang="zh-TW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CA" altLang="zh-TW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6A221E7-59F2-4960-BB4A-C1EB2FB86508}" type="slidenum">
              <a:rPr lang="en-CA" altLang="zh-TW">
                <a:solidFill>
                  <a:prstClr val="black"/>
                </a:solidFill>
              </a:rPr>
              <a:pPr/>
              <a:t>‹#›</a:t>
            </a:fld>
            <a:endParaRPr lang="en-CA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/>
              <a:pPr/>
              <a:t>2014-08-05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/>
              <a:pPr/>
              <a:t>2014-08-05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/>
              <a:pPr/>
              <a:t>2014-08-05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72819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48972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/>
              <a:pPr/>
              <a:t>2014-08-05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/>
              <a:pPr/>
              <a:t>2014-08-05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otAsia-ppt-template_whit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chemeClr val="tx1"/>
          </a:solidFill>
          <a:latin typeface="Helvetica-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tAsia-ppt-template_blu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chemeClr val="accent1">
              <a:lumMod val="60000"/>
              <a:lumOff val="40000"/>
            </a:schemeClr>
          </a:solidFill>
          <a:latin typeface="Helvetica-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tAsia-ppt-template_gre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74" r:id="rId2"/>
    <p:sldLayoutId id="2147483676" r:id="rId3"/>
    <p:sldLayoutId id="2147483677" r:id="rId4"/>
    <p:sldLayoutId id="2147483678" r:id="rId5"/>
    <p:sldLayoutId id="2147483679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chemeClr val="bg1"/>
          </a:solidFill>
          <a:latin typeface="Helvetica-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>
              <a:lumMod val="65000"/>
            </a:schemeClr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>
              <a:lumMod val="65000"/>
            </a:schemeClr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>
              <a:lumMod val="65000"/>
            </a:schemeClr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>
              <a:lumMod val="65000"/>
            </a:schemeClr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>
              <a:lumMod val="65000"/>
            </a:schemeClr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tAsia-ppt-template_black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8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chemeClr val="bg1"/>
          </a:solidFill>
          <a:latin typeface="Helvetica-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>
              <a:lumMod val="65000"/>
            </a:schemeClr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>
              <a:lumMod val="65000"/>
            </a:schemeClr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>
              <a:lumMod val="65000"/>
            </a:schemeClr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>
              <a:lumMod val="65000"/>
            </a:schemeClr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>
              <a:lumMod val="65000"/>
            </a:schemeClr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tAsia-ppt-template_blac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chemeClr val="bg1"/>
          </a:solidFill>
          <a:latin typeface="Helvetica-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>
              <a:lumMod val="65000"/>
            </a:schemeClr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>
              <a:lumMod val="65000"/>
            </a:schemeClr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>
              <a:lumMod val="65000"/>
            </a:schemeClr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>
              <a:lumMod val="65000"/>
            </a:schemeClr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>
              <a:lumMod val="65000"/>
            </a:schemeClr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4.emf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gif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altLang="zh-TW" dirty="0" smtClean="0"/>
              <a:t>Participation at ICANN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5616624" cy="1224136"/>
          </a:xfrm>
        </p:spPr>
        <p:txBody>
          <a:bodyPr/>
          <a:lstStyle/>
          <a:p>
            <a:r>
              <a:rPr lang="en-CA" dirty="0" smtClean="0"/>
              <a:t>2014.08.05   |  New Delhi</a:t>
            </a:r>
            <a:endParaRPr lang="en-C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a5.sphotos.ak.fbcdn.net/hphotos-ak-snc6/184985_184133631623161_7059557_n.jpg"/>
          <p:cNvPicPr>
            <a:picLocks noChangeAspect="1" noChangeArrowheads="1"/>
          </p:cNvPicPr>
          <p:nvPr/>
        </p:nvPicPr>
        <p:blipFill>
          <a:blip r:embed="rId2" cstate="screen"/>
          <a:srcRect l="3007" t="18396" r="11948" b="33766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61797" name="Picture 5" descr="D:\archives\Asia\DotAsia\made.for.asia\netmission.asia\newsletter 2010\photo of netmission 2010\Photos\trips\APNIC Beijing\DSC_009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556792"/>
            <a:ext cx="3347682" cy="2140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1798" name="Picture 6" descr="D:\archives\Asia\DotAsia\made.for.asia\netmission.asia\newsletter 2010\photo of netmission 2010\Photos\trips\APNIC Beijing\DSC_062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3146140"/>
            <a:ext cx="3384377" cy="2201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1799" name="Picture 7" descr="D:\archives\Asia\DotAsia\made.for.asia\netmission.asia\newsletter 2010\photo of netmission 2010\Photos\ICT Award 2009\DSCN193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4539579"/>
            <a:ext cx="3384376" cy="2318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NetMission.Asia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7596336" y="260648"/>
            <a:ext cx="1260657" cy="1118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 descr="https://fbcdn-sphotos-a-a.akamaihd.net/hphotos-ak-ash3/526509_414085991961256_1145843539_n.jpg"/>
          <p:cNvPicPr>
            <a:picLocks noChangeAspect="1" noChangeArrowheads="1"/>
          </p:cNvPicPr>
          <p:nvPr/>
        </p:nvPicPr>
        <p:blipFill>
          <a:blip r:embed="rId2" cstate="print"/>
          <a:srcRect t="31945"/>
          <a:stretch>
            <a:fillRect/>
          </a:stretch>
        </p:blipFill>
        <p:spPr bwMode="auto">
          <a:xfrm>
            <a:off x="0" y="0"/>
            <a:ext cx="9144000" cy="3500403"/>
          </a:xfrm>
          <a:prstGeom prst="rect">
            <a:avLst/>
          </a:prstGeom>
          <a:noFill/>
        </p:spPr>
      </p:pic>
      <p:pic>
        <p:nvPicPr>
          <p:cNvPr id="158722" name="Picture 2" descr="https://fbcdn-sphotos-b-a.akamaihd.net/hphotos-ak-frc3/527376_414086218627900_844211790_n.jpg"/>
          <p:cNvPicPr>
            <a:picLocks noChangeAspect="1" noChangeArrowheads="1"/>
          </p:cNvPicPr>
          <p:nvPr/>
        </p:nvPicPr>
        <p:blipFill>
          <a:blip r:embed="rId3" cstate="print"/>
          <a:srcRect t="6896" r="17242" b="17242"/>
          <a:stretch>
            <a:fillRect/>
          </a:stretch>
        </p:blipFill>
        <p:spPr bwMode="auto">
          <a:xfrm>
            <a:off x="0" y="2143116"/>
            <a:ext cx="9144000" cy="4714884"/>
          </a:xfrm>
          <a:prstGeom prst="rect">
            <a:avLst/>
          </a:prstGeom>
          <a:noFill/>
        </p:spPr>
      </p:pic>
      <p:pic>
        <p:nvPicPr>
          <p:cNvPr id="158726" name="Picture 6" descr="https://fbcdn-sphotos-d-a.akamaihd.net/hphotos-ak-ash3/549126_414085865294602_2133747632_n.jpg"/>
          <p:cNvPicPr>
            <a:picLocks noChangeAspect="1" noChangeArrowheads="1"/>
          </p:cNvPicPr>
          <p:nvPr/>
        </p:nvPicPr>
        <p:blipFill>
          <a:blip r:embed="rId4" cstate="print"/>
          <a:srcRect t="12121" b="21212"/>
          <a:stretch>
            <a:fillRect/>
          </a:stretch>
        </p:blipFill>
        <p:spPr bwMode="auto">
          <a:xfrm>
            <a:off x="0" y="5000636"/>
            <a:ext cx="4952968" cy="1857364"/>
          </a:xfrm>
          <a:prstGeom prst="rect">
            <a:avLst/>
          </a:prstGeom>
          <a:noFill/>
        </p:spPr>
      </p:pic>
      <p:pic>
        <p:nvPicPr>
          <p:cNvPr id="7" name="圖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980728"/>
            <a:ext cx="3672408" cy="232225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5" descr="C:\Users\edmon\Desktop\donnie-yen.jpg"/>
          <p:cNvPicPr>
            <a:picLocks noChangeAspect="1" noChangeArrowheads="1"/>
          </p:cNvPicPr>
          <p:nvPr/>
        </p:nvPicPr>
        <p:blipFill>
          <a:blip r:embed="rId2" cstate="print"/>
          <a:srcRect l="13902" b="27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332656"/>
            <a:ext cx="3312368" cy="161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395536" y="404664"/>
            <a:ext cx="1213161" cy="110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Arial Black" pitchFamily="34" charset="0"/>
              </a:rPr>
              <a:t>AsianFilmAwards.Asia</a:t>
            </a:r>
            <a:endParaRPr lang="en-CA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Asian Oscars</a:t>
            </a:r>
            <a:endParaRPr lang="en-CA" dirty="0"/>
          </a:p>
        </p:txBody>
      </p:sp>
      <p:pic>
        <p:nvPicPr>
          <p:cNvPr id="45058" name="Picture 2" descr="http://static.rappler.com/images/20140328-a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99"/>
            <a:ext cx="9144000" cy="5143502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7596336" y="260648"/>
            <a:ext cx="1046547" cy="125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 cstate="screen"/>
          <a:srcRect l="11508" t="4408" r="12963"/>
          <a:stretch>
            <a:fillRect/>
          </a:stretch>
        </p:blipFill>
        <p:spPr bwMode="auto">
          <a:xfrm>
            <a:off x="0" y="0"/>
            <a:ext cx="9144000" cy="68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412776"/>
            <a:ext cx="9144000" cy="1584176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940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Asia Pacific Regional Internet Governance Forum (</a:t>
            </a:r>
            <a:r>
              <a:rPr lang="en-US" dirty="0" err="1" smtClean="0"/>
              <a:t>APrIGF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7308304" y="1484784"/>
            <a:ext cx="1480296" cy="1213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196752"/>
            <a:ext cx="3672408" cy="4032448"/>
          </a:xfrm>
        </p:spPr>
        <p:txBody>
          <a:bodyPr>
            <a:normAutofit/>
          </a:bodyPr>
          <a:lstStyle/>
          <a:p>
            <a:r>
              <a:rPr lang="en-US" sz="4000" b="0" dirty="0" smtClean="0">
                <a:latin typeface="Helvetica-Light" pitchFamily="34" charset="0"/>
              </a:rPr>
              <a:t>Every .Asia Domain </a:t>
            </a:r>
            <a:br>
              <a:rPr lang="en-US" sz="4000" b="0" dirty="0" smtClean="0">
                <a:latin typeface="Helvetica-Light" pitchFamily="34" charset="0"/>
              </a:rPr>
            </a:br>
            <a:r>
              <a:rPr lang="en-US" sz="4000" b="0" dirty="0" smtClean="0">
                <a:latin typeface="Helvetica-Light" pitchFamily="34" charset="0"/>
              </a:rPr>
              <a:t>Contributes to Internet Development in Asia</a:t>
            </a:r>
            <a:endParaRPr lang="en-CA" sz="4000" b="0" dirty="0">
              <a:latin typeface="Helvetica-Light" pitchFamily="34" charset="0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3995936" y="4941168"/>
            <a:ext cx="4536504" cy="1224136"/>
          </a:xfrm>
        </p:spPr>
        <p:txBody>
          <a:bodyPr/>
          <a:lstStyle/>
          <a:p>
            <a:pPr lvl="0"/>
            <a:r>
              <a:rPr lang="en-US" b="1" dirty="0" err="1" smtClean="0">
                <a:solidFill>
                  <a:schemeClr val="tx1">
                    <a:tint val="75000"/>
                  </a:schemeClr>
                </a:solidFill>
              </a:rPr>
              <a:t>Edmon</a:t>
            </a:r>
            <a:r>
              <a:rPr lang="en-US" b="1" dirty="0" smtClean="0">
                <a:solidFill>
                  <a:schemeClr val="tx1">
                    <a:tint val="75000"/>
                  </a:schemeClr>
                </a:solidFill>
              </a:rPr>
              <a:t> Chung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</a:rPr>
              <a:t>&lt;edmon@registry.asia&gt;</a:t>
            </a:r>
            <a:endParaRPr lang="en-CA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1112"/>
            <a:ext cx="343079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8" y="884057"/>
            <a:ext cx="3430789" cy="2286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741311"/>
            <a:ext cx="3429024" cy="2284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8" y="2384252"/>
            <a:ext cx="3430791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8" y="3000396"/>
            <a:ext cx="3429023" cy="2241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3633139"/>
            <a:ext cx="3429024" cy="2323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4214843"/>
            <a:ext cx="3429024" cy="228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 Placeholder 3"/>
          <p:cNvSpPr txBox="1">
            <a:spLocks/>
          </p:cNvSpPr>
          <p:nvPr/>
        </p:nvSpPr>
        <p:spPr bwMode="auto">
          <a:xfrm>
            <a:off x="3643306" y="5572141"/>
            <a:ext cx="4643438" cy="100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0" y="2928934"/>
            <a:ext cx="9144000" cy="785818"/>
            <a:chOff x="0" y="2928934"/>
            <a:chExt cx="9144000" cy="785818"/>
          </a:xfrm>
        </p:grpSpPr>
        <p:sp>
          <p:nvSpPr>
            <p:cNvPr id="15" name="Rectangle 14"/>
            <p:cNvSpPr/>
            <p:nvPr/>
          </p:nvSpPr>
          <p:spPr>
            <a:xfrm>
              <a:off x="0" y="2928934"/>
              <a:ext cx="9144000" cy="78581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15140" y="3058539"/>
              <a:ext cx="19768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2003-2006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0" y="1000108"/>
            <a:ext cx="9144000" cy="785818"/>
            <a:chOff x="0" y="1000108"/>
            <a:chExt cx="9144000" cy="785818"/>
          </a:xfrm>
        </p:grpSpPr>
        <p:sp>
          <p:nvSpPr>
            <p:cNvPr id="14" name="Rectangle 13"/>
            <p:cNvSpPr/>
            <p:nvPr/>
          </p:nvSpPr>
          <p:spPr>
            <a:xfrm>
              <a:off x="0" y="1000108"/>
              <a:ext cx="9144000" cy="78581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15140" y="1071546"/>
              <a:ext cx="19768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1999-2003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15 Years in the Domain Industry…</a:t>
            </a:r>
            <a:endParaRPr lang="en-US" dirty="0"/>
          </a:p>
        </p:txBody>
      </p:sp>
      <p:pic>
        <p:nvPicPr>
          <p:cNvPr id="3" name="Picture 6" descr="http://www.spiralhosting.com/blog/wp-content/uploads/2009/04/dot-tv-logo-300x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928802"/>
            <a:ext cx="1245694" cy="668741"/>
          </a:xfrm>
          <a:prstGeom prst="rect">
            <a:avLst/>
          </a:prstGeom>
          <a:noFill/>
        </p:spPr>
      </p:pic>
      <p:pic>
        <p:nvPicPr>
          <p:cNvPr id="4" name="Picture 2" descr="http://sgentrepreneurs.com/wp-content/uploads/2011/06/sgnic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200" y="2009445"/>
            <a:ext cx="1601607" cy="633737"/>
          </a:xfrm>
          <a:prstGeom prst="rect">
            <a:avLst/>
          </a:prstGeom>
          <a:noFill/>
        </p:spPr>
      </p:pic>
      <p:pic>
        <p:nvPicPr>
          <p:cNvPr id="5" name="Picture 4" descr="http://nic.bz/images/dotbz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7082" y="1714488"/>
            <a:ext cx="1122795" cy="1122796"/>
          </a:xfrm>
          <a:prstGeom prst="rect">
            <a:avLst/>
          </a:prstGeom>
          <a:noFill/>
        </p:spPr>
      </p:pic>
      <p:pic>
        <p:nvPicPr>
          <p:cNvPr id="6" name="Picture 8" descr="Namesbeyond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1302" y="2071678"/>
            <a:ext cx="2454101" cy="490223"/>
          </a:xfrm>
          <a:prstGeom prst="rect">
            <a:avLst/>
          </a:prstGeom>
          <a:noFill/>
        </p:spPr>
      </p:pic>
      <p:pic>
        <p:nvPicPr>
          <p:cNvPr id="7" name="Picture 2" descr="C:\Archive\archives\My Documents\edmon@silverstone\edmon\Portable HD (need to transfer back) 2007-12-24\DocsArchive\Neteka Inc\Neteka Logos\NetekaLogo_color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071546"/>
            <a:ext cx="2214578" cy="632572"/>
          </a:xfrm>
          <a:prstGeom prst="rect">
            <a:avLst/>
          </a:prstGeom>
          <a:noFill/>
        </p:spPr>
      </p:pic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3000372"/>
            <a:ext cx="1819644" cy="642942"/>
          </a:xfrm>
          <a:prstGeom prst="rect">
            <a:avLst/>
          </a:prstGeom>
          <a:noFill/>
        </p:spPr>
      </p:pic>
      <p:pic>
        <p:nvPicPr>
          <p:cNvPr id="1028" name="Picture 4" descr="https://punto.pe/img/puntope.png"/>
          <p:cNvPicPr>
            <a:picLocks noChangeAspect="1" noChangeArrowheads="1"/>
          </p:cNvPicPr>
          <p:nvPr/>
        </p:nvPicPr>
        <p:blipFill>
          <a:blip r:embed="rId8" cstate="print"/>
          <a:srcRect r="31122" b="34375"/>
          <a:stretch>
            <a:fillRect/>
          </a:stretch>
        </p:blipFill>
        <p:spPr bwMode="auto">
          <a:xfrm>
            <a:off x="928662" y="3929066"/>
            <a:ext cx="785818" cy="611192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5857892"/>
            <a:ext cx="1217912" cy="83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30"/>
          <p:cNvGrpSpPr/>
          <p:nvPr/>
        </p:nvGrpSpPr>
        <p:grpSpPr>
          <a:xfrm>
            <a:off x="0" y="4786322"/>
            <a:ext cx="9144000" cy="785818"/>
            <a:chOff x="0" y="4786322"/>
            <a:chExt cx="9144000" cy="785818"/>
          </a:xfrm>
        </p:grpSpPr>
        <p:sp>
          <p:nvSpPr>
            <p:cNvPr id="16" name="Rectangle 15"/>
            <p:cNvSpPr/>
            <p:nvPr/>
          </p:nvSpPr>
          <p:spPr>
            <a:xfrm>
              <a:off x="0" y="4786322"/>
              <a:ext cx="9144000" cy="78581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15140" y="4857760"/>
              <a:ext cx="14350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2006-…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29520" y="5786454"/>
            <a:ext cx="1387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Supporting</a:t>
            </a:r>
          </a:p>
          <a:p>
            <a:r>
              <a:rPr lang="en-US" dirty="0" smtClean="0"/>
              <a:t>30 new </a:t>
            </a:r>
            <a:r>
              <a:rPr lang="en-US" dirty="0" err="1" smtClean="0"/>
              <a:t>gTLD</a:t>
            </a:r>
            <a:endParaRPr lang="en-US" dirty="0" smtClean="0"/>
          </a:p>
          <a:p>
            <a:r>
              <a:rPr lang="en-US" dirty="0" smtClean="0"/>
              <a:t>Applications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1" y="4923326"/>
            <a:ext cx="2071701" cy="55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3" y="5857893"/>
            <a:ext cx="161535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6072206"/>
            <a:ext cx="1180180" cy="42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643174" y="5786454"/>
            <a:ext cx="1434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 Members:</a:t>
            </a:r>
          </a:p>
          <a:p>
            <a:r>
              <a:rPr lang="en-US" dirty="0" smtClean="0"/>
              <a:t>22 </a:t>
            </a:r>
            <a:r>
              <a:rPr lang="en-US" dirty="0" err="1" smtClean="0"/>
              <a:t>ccTLD</a:t>
            </a:r>
            <a:endParaRPr lang="en-US" dirty="0" smtClean="0"/>
          </a:p>
          <a:p>
            <a:r>
              <a:rPr lang="en-US" dirty="0" smtClean="0"/>
              <a:t>Members</a:t>
            </a:r>
          </a:p>
        </p:txBody>
      </p:sp>
      <p:pic>
        <p:nvPicPr>
          <p:cNvPr id="1034" name="Picture 10" descr="http://www.manthanaward.org/images/nixi-log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28794" y="4000504"/>
            <a:ext cx="1143008" cy="489861"/>
          </a:xfrm>
          <a:prstGeom prst="rect">
            <a:avLst/>
          </a:prstGeom>
          <a:noFill/>
        </p:spPr>
      </p:pic>
      <p:pic>
        <p:nvPicPr>
          <p:cNvPr id="1038" name="Picture 14" descr="http://www.hover.com/wp-content/uploads/2012/09/info_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29190" y="4071942"/>
            <a:ext cx="1214446" cy="410213"/>
          </a:xfrm>
          <a:prstGeom prst="rect">
            <a:avLst/>
          </a:prstGeom>
          <a:noFill/>
        </p:spPr>
      </p:pic>
      <p:pic>
        <p:nvPicPr>
          <p:cNvPr id="1040" name="Picture 16" descr="http://upload.wikimedia.org/wikipedia/commons/5/53/.org_logo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57950" y="3929066"/>
            <a:ext cx="918488" cy="571504"/>
          </a:xfrm>
          <a:prstGeom prst="rect">
            <a:avLst/>
          </a:prstGeom>
          <a:noFill/>
        </p:spPr>
      </p:pic>
      <p:pic>
        <p:nvPicPr>
          <p:cNvPr id="1042" name="Picture 18" descr="dotMob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72396" y="4071942"/>
            <a:ext cx="1357290" cy="304033"/>
          </a:xfrm>
          <a:prstGeom prst="rect">
            <a:avLst/>
          </a:prstGeom>
          <a:noFill/>
        </p:spPr>
      </p:pic>
      <p:pic>
        <p:nvPicPr>
          <p:cNvPr id="102402" name="Picture 2" descr="http://www.nic.ag/nicag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357554" y="3893347"/>
            <a:ext cx="1357322" cy="67866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K" dirty="0" smtClean="0"/>
              <a:t>August 1999 Santiago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K" dirty="0" err="1" smtClean="0"/>
              <a:t>Nii</a:t>
            </a:r>
            <a:r>
              <a:rPr lang="en-HK" dirty="0" smtClean="0"/>
              <a:t> </a:t>
            </a:r>
            <a:r>
              <a:rPr lang="en-HK" dirty="0" err="1" smtClean="0"/>
              <a:t>Quaynor</a:t>
            </a:r>
            <a:r>
              <a:rPr lang="en-HK" dirty="0" smtClean="0"/>
              <a:t>, chair of the then DNSO General Assembly 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1999-2001: </a:t>
            </a:r>
            <a:r>
              <a:rPr lang="en-US" dirty="0" err="1" smtClean="0"/>
              <a:t>ccTLD</a:t>
            </a:r>
            <a:r>
              <a:rPr lang="en-US" dirty="0" smtClean="0"/>
              <a:t> Constituency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DNSO to </a:t>
            </a:r>
            <a:r>
              <a:rPr lang="en-US" dirty="0" err="1" smtClean="0"/>
              <a:t>ccNSO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GNSO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2001-2003: Registrar Constituency</a:t>
            </a:r>
          </a:p>
          <a:p>
            <a:r>
              <a:rPr lang="en-US" dirty="0" smtClean="0"/>
              <a:t>2005-2009: GNSO Council</a:t>
            </a:r>
          </a:p>
          <a:p>
            <a:r>
              <a:rPr lang="en-US" dirty="0" smtClean="0"/>
              <a:t>2009-2014: JIG &amp; IRD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ALAC / At-Large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2002-2007: APRLAO (ISOC HK)</a:t>
            </a:r>
          </a:p>
          <a:p>
            <a:r>
              <a:rPr lang="en-US" dirty="0" smtClean="0"/>
              <a:t>2010-2012: ALAC (from APRALO)</a:t>
            </a:r>
          </a:p>
          <a:p>
            <a:r>
              <a:rPr lang="en-US" dirty="0" smtClean="0"/>
              <a:t>2010-2014: IDN Liaison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for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Costs &amp; Return on Investments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Volume of Activity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Language &amp; </a:t>
            </a:r>
            <a:r>
              <a:rPr lang="en-US" dirty="0" err="1" smtClean="0"/>
              <a:t>Timezone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Culture &amp; Sociopolitical Environments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4796" y="5301208"/>
            <a:ext cx="7772400" cy="1008112"/>
          </a:xfrm>
        </p:spPr>
        <p:txBody>
          <a:bodyPr/>
          <a:lstStyle/>
          <a:p>
            <a:r>
              <a:rPr lang="en-US" dirty="0" smtClean="0"/>
              <a:t>DotAsia as a not-for-profit </a:t>
            </a:r>
            <a:r>
              <a:rPr lang="en-US" dirty="0" err="1" smtClean="0"/>
              <a:t>organisation</a:t>
            </a:r>
            <a:r>
              <a:rPr lang="en-US" dirty="0" smtClean="0"/>
              <a:t> with a mandate to </a:t>
            </a:r>
            <a:r>
              <a:rPr lang="en-US" dirty="0" smtClean="0">
                <a:solidFill>
                  <a:srgbClr val="FFC000"/>
                </a:solidFill>
              </a:rPr>
              <a:t>promote Internet development and adoption in Asia</a:t>
            </a:r>
            <a:r>
              <a:rPr lang="en-US" dirty="0" smtClean="0"/>
              <a:t>.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36712"/>
            <a:ext cx="8604448" cy="277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143512"/>
            <a:ext cx="9144000" cy="17144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0290" name="Picture 2" descr="DotAsia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7511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b="66666"/>
          <a:stretch>
            <a:fillRect/>
          </a:stretch>
        </p:blipFill>
        <p:spPr bwMode="auto">
          <a:xfrm>
            <a:off x="0" y="5429264"/>
            <a:ext cx="33762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31579" b="29825"/>
          <a:stretch>
            <a:fillRect/>
          </a:stretch>
        </p:blipFill>
        <p:spPr bwMode="auto">
          <a:xfrm>
            <a:off x="2857488" y="5214950"/>
            <a:ext cx="337620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3" cstate="print"/>
          <a:srcRect t="68421"/>
          <a:stretch>
            <a:fillRect/>
          </a:stretch>
        </p:blipFill>
        <p:spPr bwMode="auto">
          <a:xfrm>
            <a:off x="5767792" y="5500726"/>
            <a:ext cx="337620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Asia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DotAsia2013</Template>
  <TotalTime>1310</TotalTime>
  <Words>143</Words>
  <Application>Microsoft Office PowerPoint</Application>
  <PresentationFormat>On-screen Show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DotAsia2013</vt:lpstr>
      <vt:lpstr>1_Office Theme</vt:lpstr>
      <vt:lpstr>2_Office Theme</vt:lpstr>
      <vt:lpstr>3_Office Theme</vt:lpstr>
      <vt:lpstr>7_Office Theme</vt:lpstr>
      <vt:lpstr>Participation at ICANN</vt:lpstr>
      <vt:lpstr>15 Years in the Domain Industry…</vt:lpstr>
      <vt:lpstr>August 1999 Santiago</vt:lpstr>
      <vt:lpstr>1999-2001: ccTLD Constituency</vt:lpstr>
      <vt:lpstr>GNSO</vt:lpstr>
      <vt:lpstr>ALAC / At-Large</vt:lpstr>
      <vt:lpstr>Challenges for Participation</vt:lpstr>
      <vt:lpstr>Slide 8</vt:lpstr>
      <vt:lpstr>Slide 9</vt:lpstr>
      <vt:lpstr>NetMission.Asia</vt:lpstr>
      <vt:lpstr>Slide 11</vt:lpstr>
      <vt:lpstr>Slide 12</vt:lpstr>
      <vt:lpstr>AsianFilmAwards.Asia</vt:lpstr>
      <vt:lpstr>Asia Pacific Regional Internet Governance Forum (APrIGF)</vt:lpstr>
      <vt:lpstr>Every .Asia Domain  Contributes to Internet Development in Asia</vt:lpstr>
    </vt:vector>
  </TitlesOfParts>
  <Company>DotAsia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Edmon Chung</dc:creator>
  <cp:lastModifiedBy>Edmon Chung</cp:lastModifiedBy>
  <cp:revision>91</cp:revision>
  <dcterms:created xsi:type="dcterms:W3CDTF">2013-06-28T05:21:54Z</dcterms:created>
  <dcterms:modified xsi:type="dcterms:W3CDTF">2014-08-05T05:34:50Z</dcterms:modified>
</cp:coreProperties>
</file>